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Quattrocento Sans" panose="020B0502050000020003"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
      <p:font typeface="Roboto Slab" pitchFamily="2" charset="0"/>
      <p:regular r:id="rId32"/>
      <p:bold r:id="rId33"/>
    </p:embeddedFont>
    <p:embeddedFont>
      <p:font typeface="Times" panose="02020603050405020304"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26701002ac_2_1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226701002ac_2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687becfa3_1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2687becfa3_1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687becfa3_12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22687becfa3_1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26701002ac_2_20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26701002ac_2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6701002ac_2_2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226701002ac_2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2687becfa3_11_7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22687becfa3_11_7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687becfa3_11_7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22687becfa3_11_7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2687becfa3_19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2687becfa3_19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2687becfa3_1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2687becfa3_1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2687becfa3_1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2687becfa3_1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104afd6b62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104afd6b6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687becfa3_5_1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22687becfa3_5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104afd6b62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104afd6b6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687becfa3_1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687becfa3_1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26701002ac_2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g226701002ac_2_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Neural net algorithms, also known as artificial neural networks (ANNs), are a type of machine learning algorithm that are inspired by the structure and function of the human brain. They consist of layers of interconnected processing nodes or "neurons" that are designed to work together to solve a specific problem, such as image classification or natural language processing.</a:t>
            </a:r>
            <a:endParaRPr/>
          </a:p>
        </p:txBody>
      </p:sp>
      <p:sp>
        <p:nvSpPr>
          <p:cNvPr id="89" name="Google Shape;89;g226701002ac_2_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26701002ac_2_15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226701002ac_2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6701002ac_2_15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g226701002ac_2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6701002ac_2_16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226701002ac_2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687becfa3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22687becfa3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2687becfa3_0_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2687becfa3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2687becfa3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2687becfa3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p13"/>
          <p:cNvSpPr/>
          <p:nvPr/>
        </p:nvSpPr>
        <p:spPr>
          <a:xfrm>
            <a:off x="4622801" y="822579"/>
            <a:ext cx="4178400" cy="43209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1" name="Google Shape;61;p13"/>
          <p:cNvSpPr/>
          <p:nvPr/>
        </p:nvSpPr>
        <p:spPr>
          <a:xfrm>
            <a:off x="8647113" y="4214177"/>
            <a:ext cx="393600" cy="393600"/>
          </a:xfrm>
          <a:prstGeom prst="plus">
            <a:avLst>
              <a:gd name="adj" fmla="val 39516"/>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2" name="Google Shape;62;p13"/>
          <p:cNvSpPr/>
          <p:nvPr/>
        </p:nvSpPr>
        <p:spPr>
          <a:xfrm>
            <a:off x="7411169" y="732473"/>
            <a:ext cx="1002600" cy="90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3" name="Google Shape;63;p13"/>
          <p:cNvSpPr txBox="1">
            <a:spLocks noGrp="1"/>
          </p:cNvSpPr>
          <p:nvPr>
            <p:ph type="title"/>
          </p:nvPr>
        </p:nvSpPr>
        <p:spPr>
          <a:xfrm>
            <a:off x="423862" y="903541"/>
            <a:ext cx="6200400" cy="1084800"/>
          </a:xfrm>
          <a:prstGeom prst="rect">
            <a:avLst/>
          </a:prstGeom>
          <a:noFill/>
          <a:ln>
            <a:noFill/>
          </a:ln>
        </p:spPr>
        <p:txBody>
          <a:bodyPr spcFirstLastPara="1" wrap="square" lIns="82300" tIns="82300" rIns="82300" bIns="68575" anchor="t" anchorCtr="0">
            <a:normAutofit/>
          </a:bodyPr>
          <a:lstStyle>
            <a:lvl1pPr lvl="0" algn="l" rtl="0">
              <a:lnSpc>
                <a:spcPct val="11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 name="Google Shape;64;p13"/>
          <p:cNvSpPr txBox="1">
            <a:spLocks noGrp="1"/>
          </p:cNvSpPr>
          <p:nvPr>
            <p:ph type="body" idx="1"/>
          </p:nvPr>
        </p:nvSpPr>
        <p:spPr>
          <a:xfrm>
            <a:off x="423863" y="2018728"/>
            <a:ext cx="6200400" cy="2391300"/>
          </a:xfrm>
          <a:prstGeom prst="rect">
            <a:avLst/>
          </a:prstGeom>
          <a:noFill/>
          <a:ln>
            <a:noFill/>
          </a:ln>
        </p:spPr>
        <p:txBody>
          <a:bodyPr spcFirstLastPara="1" wrap="square" lIns="82300" tIns="82300" rIns="82300" bIns="68575" anchor="t" anchorCtr="0">
            <a:normAutofit/>
          </a:bodyPr>
          <a:lstStyle>
            <a:lvl1pPr marL="457200" lvl="0" indent="-317500" algn="l" rtl="0">
              <a:lnSpc>
                <a:spcPct val="114000"/>
              </a:lnSpc>
              <a:spcBef>
                <a:spcPts val="800"/>
              </a:spcBef>
              <a:spcAft>
                <a:spcPts val="0"/>
              </a:spcAft>
              <a:buClr>
                <a:schemeClr val="dk1"/>
              </a:buClr>
              <a:buSzPts val="1400"/>
              <a:buChar char="●"/>
              <a:defRPr/>
            </a:lvl1pPr>
            <a:lvl2pPr marL="914400" lvl="1" indent="-317500" algn="l" rtl="0">
              <a:lnSpc>
                <a:spcPct val="114000"/>
              </a:lnSpc>
              <a:spcBef>
                <a:spcPts val="1200"/>
              </a:spcBef>
              <a:spcAft>
                <a:spcPts val="0"/>
              </a:spcAft>
              <a:buClr>
                <a:schemeClr val="dk1"/>
              </a:buClr>
              <a:buSzPts val="1400"/>
              <a:buChar char="○"/>
              <a:defRPr/>
            </a:lvl2pPr>
            <a:lvl3pPr marL="1371600" lvl="2" indent="-317500" algn="l" rtl="0">
              <a:lnSpc>
                <a:spcPct val="114000"/>
              </a:lnSpc>
              <a:spcBef>
                <a:spcPts val="1200"/>
              </a:spcBef>
              <a:spcAft>
                <a:spcPts val="0"/>
              </a:spcAft>
              <a:buClr>
                <a:schemeClr val="dk1"/>
              </a:buClr>
              <a:buSzPts val="1400"/>
              <a:buChar char="■"/>
              <a:defRPr/>
            </a:lvl3pPr>
            <a:lvl4pPr marL="1828800" lvl="3" indent="-317500" algn="l" rtl="0">
              <a:lnSpc>
                <a:spcPct val="114000"/>
              </a:lnSpc>
              <a:spcBef>
                <a:spcPts val="1200"/>
              </a:spcBef>
              <a:spcAft>
                <a:spcPts val="0"/>
              </a:spcAft>
              <a:buClr>
                <a:schemeClr val="dk1"/>
              </a:buClr>
              <a:buSzPts val="1400"/>
              <a:buChar char="●"/>
              <a:defRPr/>
            </a:lvl4pPr>
            <a:lvl5pPr marL="2286000" lvl="4" indent="-317500" algn="l" rtl="0">
              <a:lnSpc>
                <a:spcPct val="114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5" name="Google Shape;65;p13"/>
          <p:cNvSpPr txBox="1">
            <a:spLocks noGrp="1"/>
          </p:cNvSpPr>
          <p:nvPr>
            <p:ph type="dt" idx="10"/>
          </p:nvPr>
        </p:nvSpPr>
        <p:spPr>
          <a:xfrm>
            <a:off x="423862" y="4462272"/>
            <a:ext cx="3086100" cy="273900"/>
          </a:xfrm>
          <a:prstGeom prst="rect">
            <a:avLst/>
          </a:prstGeom>
          <a:noFill/>
          <a:ln>
            <a:noFill/>
          </a:ln>
        </p:spPr>
        <p:txBody>
          <a:bodyPr spcFirstLastPara="1" wrap="square" lIns="82300" tIns="82300" rIns="82300" bIns="685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423863" y="407384"/>
            <a:ext cx="3086100" cy="185100"/>
          </a:xfrm>
          <a:prstGeom prst="rect">
            <a:avLst/>
          </a:prstGeom>
          <a:noFill/>
          <a:ln>
            <a:noFill/>
          </a:ln>
        </p:spPr>
        <p:txBody>
          <a:bodyPr spcFirstLastPara="1" wrap="square" lIns="82300" tIns="82300" rIns="82300" bIns="685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109768" y="383381"/>
            <a:ext cx="685800" cy="233100"/>
          </a:xfrm>
          <a:prstGeom prst="rect">
            <a:avLst/>
          </a:prstGeom>
          <a:noFill/>
          <a:ln>
            <a:noFill/>
          </a:ln>
        </p:spPr>
        <p:txBody>
          <a:bodyPr spcFirstLastPara="1" wrap="square" lIns="82300" tIns="82300" rIns="82300" bIns="68575" anchor="ctr" anchorCtr="0">
            <a:normAutofit fontScale="62500" lnSpcReduction="2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mmlab.ie.cuhk.edu.hk/projects/CelebA.html"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ZGa7cFANw_zkMvT-c09GCW4LT5wyJCH2/view"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mlg-ulb/creditcardfraud"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1"/>
        <p:cNvGrpSpPr/>
        <p:nvPr/>
      </p:nvGrpSpPr>
      <p:grpSpPr>
        <a:xfrm>
          <a:off x="0" y="0"/>
          <a:ext cx="0" cy="0"/>
          <a:chOff x="0" y="0"/>
          <a:chExt cx="0" cy="0"/>
        </a:xfrm>
      </p:grpSpPr>
      <p:sp>
        <p:nvSpPr>
          <p:cNvPr id="72" name="Google Shape;72;p14"/>
          <p:cNvSpPr/>
          <p:nvPr/>
        </p:nvSpPr>
        <p:spPr>
          <a:xfrm>
            <a:off x="6283494" y="4"/>
            <a:ext cx="2860500" cy="28968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3" name="Google Shape;73;p14"/>
          <p:cNvSpPr txBox="1"/>
          <p:nvPr/>
        </p:nvSpPr>
        <p:spPr>
          <a:xfrm>
            <a:off x="3836850" y="2896800"/>
            <a:ext cx="1470300" cy="19086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b" anchorCtr="0">
            <a:spAutoFit/>
          </a:bodyPr>
          <a:lstStyle/>
          <a:p>
            <a:pPr marL="0" lvl="0" indent="0" algn="ctr" rtl="0">
              <a:spcBef>
                <a:spcPts val="0"/>
              </a:spcBef>
              <a:spcAft>
                <a:spcPts val="0"/>
              </a:spcAft>
              <a:buNone/>
            </a:pPr>
            <a:r>
              <a:rPr lang="zh-CN">
                <a:solidFill>
                  <a:schemeClr val="dk1"/>
                </a:solidFill>
                <a:latin typeface="Roboto"/>
                <a:ea typeface="Roboto"/>
                <a:cs typeface="Roboto"/>
                <a:sym typeface="Roboto"/>
              </a:rPr>
              <a:t>Qishu Deng</a:t>
            </a:r>
            <a:endParaRPr>
              <a:solidFill>
                <a:schemeClr val="dk1"/>
              </a:solidFill>
              <a:latin typeface="Roboto"/>
              <a:ea typeface="Roboto"/>
              <a:cs typeface="Roboto"/>
              <a:sym typeface="Roboto"/>
            </a:endParaRPr>
          </a:p>
          <a:p>
            <a:pPr marL="0" lvl="0" indent="0" algn="ctr" rtl="0">
              <a:spcBef>
                <a:spcPts val="0"/>
              </a:spcBef>
              <a:spcAft>
                <a:spcPts val="0"/>
              </a:spcAft>
              <a:buNone/>
            </a:pPr>
            <a:r>
              <a:rPr lang="zh-CN">
                <a:solidFill>
                  <a:schemeClr val="dk1"/>
                </a:solidFill>
                <a:latin typeface="Roboto"/>
                <a:ea typeface="Roboto"/>
                <a:cs typeface="Roboto"/>
                <a:sym typeface="Roboto"/>
              </a:rPr>
              <a:t>Zhixuan Mai</a:t>
            </a:r>
            <a:endParaRPr>
              <a:solidFill>
                <a:schemeClr val="dk1"/>
              </a:solidFill>
              <a:latin typeface="Roboto"/>
              <a:ea typeface="Roboto"/>
              <a:cs typeface="Roboto"/>
              <a:sym typeface="Roboto"/>
            </a:endParaRPr>
          </a:p>
          <a:p>
            <a:pPr marL="0" lvl="0" indent="0" algn="ctr" rtl="0">
              <a:spcBef>
                <a:spcPts val="0"/>
              </a:spcBef>
              <a:spcAft>
                <a:spcPts val="0"/>
              </a:spcAft>
              <a:buNone/>
            </a:pPr>
            <a:r>
              <a:rPr lang="zh-CN">
                <a:solidFill>
                  <a:schemeClr val="dk1"/>
                </a:solidFill>
                <a:latin typeface="Roboto"/>
                <a:ea typeface="Roboto"/>
                <a:cs typeface="Roboto"/>
                <a:sym typeface="Roboto"/>
              </a:rPr>
              <a:t>Luyuan Wang</a:t>
            </a:r>
            <a:endParaRPr>
              <a:solidFill>
                <a:schemeClr val="dk1"/>
              </a:solidFill>
              <a:latin typeface="Roboto"/>
              <a:ea typeface="Roboto"/>
              <a:cs typeface="Roboto"/>
              <a:sym typeface="Roboto"/>
            </a:endParaRPr>
          </a:p>
          <a:p>
            <a:pPr marL="0" lvl="0" indent="0" algn="ctr" rtl="0">
              <a:spcBef>
                <a:spcPts val="0"/>
              </a:spcBef>
              <a:spcAft>
                <a:spcPts val="0"/>
              </a:spcAft>
              <a:buNone/>
            </a:pPr>
            <a:r>
              <a:rPr lang="zh-CN">
                <a:solidFill>
                  <a:schemeClr val="dk1"/>
                </a:solidFill>
                <a:latin typeface="Roboto"/>
                <a:ea typeface="Roboto"/>
                <a:cs typeface="Roboto"/>
                <a:sym typeface="Roboto"/>
              </a:rPr>
              <a:t>Yan Cui</a:t>
            </a:r>
            <a:endParaRPr>
              <a:solidFill>
                <a:schemeClr val="dk1"/>
              </a:solidFill>
              <a:latin typeface="Roboto"/>
              <a:ea typeface="Roboto"/>
              <a:cs typeface="Roboto"/>
              <a:sym typeface="Roboto"/>
            </a:endParaRPr>
          </a:p>
          <a:p>
            <a:pPr marL="0" lvl="0" indent="0" algn="ctr" rtl="0">
              <a:spcBef>
                <a:spcPts val="0"/>
              </a:spcBef>
              <a:spcAft>
                <a:spcPts val="0"/>
              </a:spcAft>
              <a:buNone/>
            </a:pPr>
            <a:r>
              <a:rPr lang="zh-CN">
                <a:solidFill>
                  <a:schemeClr val="dk1"/>
                </a:solidFill>
                <a:latin typeface="Roboto"/>
                <a:ea typeface="Roboto"/>
                <a:cs typeface="Roboto"/>
                <a:sym typeface="Roboto"/>
              </a:rPr>
              <a:t>Yu Xia</a:t>
            </a:r>
            <a:endParaRPr>
              <a:solidFill>
                <a:schemeClr val="dk1"/>
              </a:solidFill>
              <a:latin typeface="Roboto"/>
              <a:ea typeface="Roboto"/>
              <a:cs typeface="Roboto"/>
              <a:sym typeface="Roboto"/>
            </a:endParaRPr>
          </a:p>
          <a:p>
            <a:pPr marL="0" lvl="0" indent="0" algn="ctr" rtl="0">
              <a:spcBef>
                <a:spcPts val="0"/>
              </a:spcBef>
              <a:spcAft>
                <a:spcPts val="0"/>
              </a:spcAft>
              <a:buNone/>
            </a:pPr>
            <a:r>
              <a:rPr lang="zh-CN">
                <a:solidFill>
                  <a:schemeClr val="dk1"/>
                </a:solidFill>
                <a:latin typeface="Roboto"/>
                <a:ea typeface="Roboto"/>
                <a:cs typeface="Roboto"/>
                <a:sym typeface="Roboto"/>
              </a:rPr>
              <a:t>Zhiqing Xu</a:t>
            </a:r>
            <a:endParaRPr>
              <a:solidFill>
                <a:schemeClr val="dk1"/>
              </a:solidFill>
              <a:latin typeface="Roboto"/>
              <a:ea typeface="Roboto"/>
              <a:cs typeface="Roboto"/>
              <a:sym typeface="Roboto"/>
            </a:endParaRPr>
          </a:p>
          <a:p>
            <a:pPr marL="0" lvl="0" indent="0" algn="ctr" rtl="0">
              <a:spcBef>
                <a:spcPts val="0"/>
              </a:spcBef>
              <a:spcAft>
                <a:spcPts val="0"/>
              </a:spcAft>
              <a:buNone/>
            </a:pPr>
            <a:r>
              <a:rPr lang="zh-CN">
                <a:solidFill>
                  <a:schemeClr val="dk1"/>
                </a:solidFill>
                <a:latin typeface="Roboto"/>
                <a:ea typeface="Roboto"/>
                <a:cs typeface="Roboto"/>
                <a:sym typeface="Roboto"/>
              </a:rPr>
              <a:t>Haoyu Shu</a:t>
            </a:r>
            <a:endParaRPr>
              <a:solidFill>
                <a:schemeClr val="dk1"/>
              </a:solidFill>
              <a:latin typeface="Roboto"/>
              <a:ea typeface="Roboto"/>
              <a:cs typeface="Roboto"/>
              <a:sym typeface="Roboto"/>
            </a:endParaRPr>
          </a:p>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74" name="Google Shape;74;p14"/>
          <p:cNvSpPr txBox="1"/>
          <p:nvPr/>
        </p:nvSpPr>
        <p:spPr>
          <a:xfrm>
            <a:off x="6995725" y="1923475"/>
            <a:ext cx="17667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75" name="Google Shape;75;p14"/>
          <p:cNvSpPr txBox="1"/>
          <p:nvPr/>
        </p:nvSpPr>
        <p:spPr>
          <a:xfrm>
            <a:off x="4445375" y="1424800"/>
            <a:ext cx="48159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76" name="Google Shape;76;p14"/>
          <p:cNvSpPr txBox="1"/>
          <p:nvPr/>
        </p:nvSpPr>
        <p:spPr>
          <a:xfrm>
            <a:off x="1838250" y="678550"/>
            <a:ext cx="5467500" cy="1038900"/>
          </a:xfrm>
          <a:prstGeom prst="rect">
            <a:avLst/>
          </a:prstGeom>
          <a:noFill/>
          <a:ln>
            <a:noFill/>
          </a:ln>
        </p:spPr>
        <p:txBody>
          <a:bodyPr spcFirstLastPara="1" wrap="square" lIns="91425" tIns="91425" rIns="91425" bIns="91425" anchor="b" anchorCtr="0">
            <a:spAutoFit/>
          </a:bodyPr>
          <a:lstStyle/>
          <a:p>
            <a:pPr marL="0" lvl="0" indent="0" algn="ctr" rtl="0">
              <a:lnSpc>
                <a:spcPct val="114000"/>
              </a:lnSpc>
              <a:spcBef>
                <a:spcPts val="0"/>
              </a:spcBef>
              <a:spcAft>
                <a:spcPts val="0"/>
              </a:spcAft>
              <a:buNone/>
            </a:pPr>
            <a:r>
              <a:rPr lang="zh-CN" sz="5550" b="1">
                <a:solidFill>
                  <a:schemeClr val="dk1"/>
                </a:solidFill>
                <a:latin typeface="Times"/>
                <a:ea typeface="Times"/>
                <a:cs typeface="Times"/>
                <a:sym typeface="Times"/>
              </a:rPr>
              <a:t>MIE1624</a:t>
            </a:r>
            <a:endParaRPr>
              <a:latin typeface="Roboto"/>
              <a:ea typeface="Roboto"/>
              <a:cs typeface="Roboto"/>
              <a:sym typeface="Roboto"/>
            </a:endParaRPr>
          </a:p>
        </p:txBody>
      </p:sp>
      <p:sp>
        <p:nvSpPr>
          <p:cNvPr id="77" name="Google Shape;77;p14"/>
          <p:cNvSpPr txBox="1"/>
          <p:nvPr/>
        </p:nvSpPr>
        <p:spPr>
          <a:xfrm>
            <a:off x="1285325" y="1825000"/>
            <a:ext cx="6372300" cy="861900"/>
          </a:xfrm>
          <a:prstGeom prst="rect">
            <a:avLst/>
          </a:prstGeom>
          <a:noFill/>
          <a:ln>
            <a:noFill/>
          </a:ln>
        </p:spPr>
        <p:txBody>
          <a:bodyPr spcFirstLastPara="1" wrap="square" lIns="91425" tIns="91425" rIns="91425" bIns="91425" anchor="t" anchorCtr="0">
            <a:spAutoFit/>
          </a:bodyPr>
          <a:lstStyle/>
          <a:p>
            <a:pPr marL="0" lvl="0" indent="0" algn="ctr" rtl="0">
              <a:lnSpc>
                <a:spcPct val="114000"/>
              </a:lnSpc>
              <a:spcBef>
                <a:spcPts val="0"/>
              </a:spcBef>
              <a:spcAft>
                <a:spcPts val="0"/>
              </a:spcAft>
              <a:buNone/>
            </a:pPr>
            <a:r>
              <a:rPr lang="zh-CN" sz="4400" b="1">
                <a:solidFill>
                  <a:schemeClr val="dk1"/>
                </a:solidFill>
                <a:latin typeface="Times"/>
                <a:ea typeface="Times"/>
                <a:cs typeface="Times"/>
                <a:sym typeface="Times"/>
              </a:rPr>
              <a:t>Group 19 Presentation</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1"/>
        <p:cNvGrpSpPr/>
        <p:nvPr/>
      </p:nvGrpSpPr>
      <p:grpSpPr>
        <a:xfrm>
          <a:off x="0" y="0"/>
          <a:ext cx="0" cy="0"/>
          <a:chOff x="0" y="0"/>
          <a:chExt cx="0" cy="0"/>
        </a:xfrm>
      </p:grpSpPr>
      <p:sp>
        <p:nvSpPr>
          <p:cNvPr id="162" name="Google Shape;162;p23"/>
          <p:cNvSpPr txBox="1"/>
          <p:nvPr/>
        </p:nvSpPr>
        <p:spPr>
          <a:xfrm>
            <a:off x="487025" y="901325"/>
            <a:ext cx="42966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dk1"/>
                </a:solidFill>
                <a:latin typeface="Times New Roman"/>
                <a:ea typeface="Times New Roman"/>
                <a:cs typeface="Times New Roman"/>
                <a:sym typeface="Times New Roman"/>
              </a:rPr>
              <a:t>Hyperparameter tuning and cross validation: </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Applicable for model performance on data regeneration</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Parameters: encoder neuron, decoder neuron, batch_size, epoch</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Cross validation: prevent overfit</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Evaluate by the mean square error between reconstructed and original data</a:t>
            </a:r>
            <a:endParaRPr sz="1100">
              <a:solidFill>
                <a:schemeClr val="dk1"/>
              </a:solidFill>
              <a:latin typeface="Times New Roman"/>
              <a:ea typeface="Times New Roman"/>
              <a:cs typeface="Times New Roman"/>
              <a:sym typeface="Times New Roman"/>
            </a:endParaRPr>
          </a:p>
        </p:txBody>
      </p:sp>
      <p:sp>
        <p:nvSpPr>
          <p:cNvPr id="163" name="Google Shape;163;p23"/>
          <p:cNvSpPr txBox="1"/>
          <p:nvPr/>
        </p:nvSpPr>
        <p:spPr>
          <a:xfrm>
            <a:off x="487025" y="1932725"/>
            <a:ext cx="37326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dk1"/>
                </a:solidFill>
                <a:latin typeface="Times New Roman"/>
                <a:ea typeface="Times New Roman"/>
                <a:cs typeface="Times New Roman"/>
                <a:sym typeface="Times New Roman"/>
              </a:rPr>
              <a:t>Best Parameters: </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batch size: 32</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epochs: 100</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encoder neurons: 128</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decoder neurons: 32</a:t>
            </a:r>
            <a:endParaRPr sz="1100">
              <a:solidFill>
                <a:schemeClr val="dk1"/>
              </a:solidFill>
              <a:latin typeface="Times New Roman"/>
              <a:ea typeface="Times New Roman"/>
              <a:cs typeface="Times New Roman"/>
              <a:sym typeface="Times New Roman"/>
            </a:endParaRPr>
          </a:p>
        </p:txBody>
      </p:sp>
      <p:sp>
        <p:nvSpPr>
          <p:cNvPr id="164" name="Google Shape;164;p23"/>
          <p:cNvSpPr txBox="1"/>
          <p:nvPr/>
        </p:nvSpPr>
        <p:spPr>
          <a:xfrm>
            <a:off x="3375125" y="2040250"/>
            <a:ext cx="2101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p:txBody>
      </p:sp>
      <p:sp>
        <p:nvSpPr>
          <p:cNvPr id="165" name="Google Shape;165;p23"/>
          <p:cNvSpPr txBox="1"/>
          <p:nvPr/>
        </p:nvSpPr>
        <p:spPr>
          <a:xfrm>
            <a:off x="585200" y="4509075"/>
            <a:ext cx="1867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900">
                <a:solidFill>
                  <a:schemeClr val="dk1"/>
                </a:solidFill>
                <a:latin typeface="Times New Roman"/>
                <a:ea typeface="Times New Roman"/>
                <a:cs typeface="Times New Roman"/>
                <a:sym typeface="Times New Roman"/>
              </a:rPr>
              <a:t>Epoch 50, batch size 64</a:t>
            </a:r>
            <a:endParaRPr sz="9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zh-CN" sz="900">
                <a:solidFill>
                  <a:schemeClr val="dk1"/>
                </a:solidFill>
                <a:latin typeface="Times New Roman"/>
                <a:ea typeface="Times New Roman"/>
                <a:cs typeface="Times New Roman"/>
                <a:sym typeface="Times New Roman"/>
              </a:rPr>
              <a:t>encoder neurons 64</a:t>
            </a:r>
            <a:endParaRPr sz="9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zh-CN" sz="900">
                <a:solidFill>
                  <a:schemeClr val="dk1"/>
                </a:solidFill>
                <a:latin typeface="Times New Roman"/>
                <a:ea typeface="Times New Roman"/>
                <a:cs typeface="Times New Roman"/>
                <a:sym typeface="Times New Roman"/>
              </a:rPr>
              <a:t>decoder neurons 32</a:t>
            </a:r>
            <a:endParaRPr sz="900">
              <a:solidFill>
                <a:schemeClr val="dk1"/>
              </a:solidFill>
              <a:latin typeface="Times New Roman"/>
              <a:ea typeface="Times New Roman"/>
              <a:cs typeface="Times New Roman"/>
              <a:sym typeface="Times New Roman"/>
            </a:endParaRPr>
          </a:p>
        </p:txBody>
      </p:sp>
      <p:sp>
        <p:nvSpPr>
          <p:cNvPr id="166" name="Google Shape;166;p23"/>
          <p:cNvSpPr txBox="1"/>
          <p:nvPr/>
        </p:nvSpPr>
        <p:spPr>
          <a:xfrm>
            <a:off x="2864525" y="4509075"/>
            <a:ext cx="19422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900">
                <a:solidFill>
                  <a:schemeClr val="dk1"/>
                </a:solidFill>
                <a:latin typeface="Times New Roman"/>
                <a:ea typeface="Times New Roman"/>
                <a:cs typeface="Times New Roman"/>
                <a:sym typeface="Times New Roman"/>
              </a:rPr>
              <a:t>Epoch 100, batch size 32</a:t>
            </a:r>
            <a:endParaRPr sz="9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zh-CN" sz="900">
                <a:solidFill>
                  <a:schemeClr val="dk1"/>
                </a:solidFill>
                <a:latin typeface="Times New Roman"/>
                <a:ea typeface="Times New Roman"/>
                <a:cs typeface="Times New Roman"/>
                <a:sym typeface="Times New Roman"/>
              </a:rPr>
              <a:t>encoder neurons 128</a:t>
            </a:r>
            <a:endParaRPr sz="9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zh-CN" sz="900">
                <a:solidFill>
                  <a:schemeClr val="dk1"/>
                </a:solidFill>
                <a:latin typeface="Times New Roman"/>
                <a:ea typeface="Times New Roman"/>
                <a:cs typeface="Times New Roman"/>
                <a:sym typeface="Times New Roman"/>
              </a:rPr>
              <a:t>decoder neurons 32</a:t>
            </a:r>
            <a:endParaRPr>
              <a:latin typeface="Times New Roman"/>
              <a:ea typeface="Times New Roman"/>
              <a:cs typeface="Times New Roman"/>
              <a:sym typeface="Times New Roman"/>
            </a:endParaRPr>
          </a:p>
        </p:txBody>
      </p:sp>
      <p:sp>
        <p:nvSpPr>
          <p:cNvPr id="167" name="Google Shape;167;p23"/>
          <p:cNvSpPr txBox="1">
            <a:spLocks noGrp="1"/>
          </p:cNvSpPr>
          <p:nvPr>
            <p:ph type="title" idx="4294967295"/>
          </p:nvPr>
        </p:nvSpPr>
        <p:spPr>
          <a:xfrm>
            <a:off x="487013" y="312639"/>
            <a:ext cx="2707500" cy="1084800"/>
          </a:xfrm>
          <a:prstGeom prst="rect">
            <a:avLst/>
          </a:prstGeom>
          <a:noFill/>
          <a:ln>
            <a:noFill/>
          </a:ln>
        </p:spPr>
        <p:txBody>
          <a:bodyPr spcFirstLastPara="1" wrap="square" lIns="82300" tIns="82300" rIns="82300" bIns="68575" anchor="t" anchorCtr="0">
            <a:normAutofit/>
          </a:bodyPr>
          <a:lstStyle/>
          <a:p>
            <a:pPr marL="0" lvl="0" indent="0" algn="l" rtl="0">
              <a:lnSpc>
                <a:spcPct val="110000"/>
              </a:lnSpc>
              <a:spcBef>
                <a:spcPts val="0"/>
              </a:spcBef>
              <a:spcAft>
                <a:spcPts val="0"/>
              </a:spcAft>
              <a:buClr>
                <a:schemeClr val="dk1"/>
              </a:buClr>
              <a:buSzPts val="3300"/>
              <a:buFont typeface="Quattrocento Sans"/>
              <a:buNone/>
            </a:pPr>
            <a:r>
              <a:rPr lang="zh-CN">
                <a:latin typeface="Times New Roman"/>
                <a:ea typeface="Times New Roman"/>
                <a:cs typeface="Times New Roman"/>
                <a:sym typeface="Times New Roman"/>
              </a:rPr>
              <a:t>Applications</a:t>
            </a:r>
            <a:endParaRPr>
              <a:latin typeface="Times New Roman"/>
              <a:ea typeface="Times New Roman"/>
              <a:cs typeface="Times New Roman"/>
              <a:sym typeface="Times New Roman"/>
            </a:endParaRPr>
          </a:p>
        </p:txBody>
      </p:sp>
      <p:pic>
        <p:nvPicPr>
          <p:cNvPr id="168" name="Google Shape;168;p23"/>
          <p:cNvPicPr preferRelativeResize="0"/>
          <p:nvPr/>
        </p:nvPicPr>
        <p:blipFill>
          <a:blip r:embed="rId3">
            <a:alphaModFix/>
          </a:blip>
          <a:stretch>
            <a:fillRect/>
          </a:stretch>
        </p:blipFill>
        <p:spPr>
          <a:xfrm>
            <a:off x="2838675" y="2981064"/>
            <a:ext cx="1993899" cy="1597187"/>
          </a:xfrm>
          <a:prstGeom prst="rect">
            <a:avLst/>
          </a:prstGeom>
          <a:noFill/>
          <a:ln>
            <a:noFill/>
          </a:ln>
        </p:spPr>
      </p:pic>
      <p:pic>
        <p:nvPicPr>
          <p:cNvPr id="169" name="Google Shape;169;p23"/>
          <p:cNvPicPr preferRelativeResize="0"/>
          <p:nvPr/>
        </p:nvPicPr>
        <p:blipFill>
          <a:blip r:embed="rId4">
            <a:alphaModFix/>
          </a:blip>
          <a:stretch>
            <a:fillRect/>
          </a:stretch>
        </p:blipFill>
        <p:spPr>
          <a:xfrm>
            <a:off x="599600" y="3019575"/>
            <a:ext cx="1838700" cy="1520174"/>
          </a:xfrm>
          <a:prstGeom prst="rect">
            <a:avLst/>
          </a:prstGeom>
          <a:noFill/>
          <a:ln>
            <a:noFill/>
          </a:ln>
        </p:spPr>
      </p:pic>
      <p:pic>
        <p:nvPicPr>
          <p:cNvPr id="170" name="Google Shape;170;p23"/>
          <p:cNvPicPr preferRelativeResize="0"/>
          <p:nvPr/>
        </p:nvPicPr>
        <p:blipFill rotWithShape="1">
          <a:blip r:embed="rId5">
            <a:alphaModFix/>
          </a:blip>
          <a:srcRect l="566"/>
          <a:stretch/>
        </p:blipFill>
        <p:spPr>
          <a:xfrm>
            <a:off x="4869075" y="65625"/>
            <a:ext cx="4220326" cy="5012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4"/>
        <p:cNvGrpSpPr/>
        <p:nvPr/>
      </p:nvGrpSpPr>
      <p:grpSpPr>
        <a:xfrm>
          <a:off x="0" y="0"/>
          <a:ext cx="0" cy="0"/>
          <a:chOff x="0" y="0"/>
          <a:chExt cx="0" cy="0"/>
        </a:xfrm>
      </p:grpSpPr>
      <p:sp>
        <p:nvSpPr>
          <p:cNvPr id="175" name="Google Shape;175;p24"/>
          <p:cNvSpPr txBox="1"/>
          <p:nvPr/>
        </p:nvSpPr>
        <p:spPr>
          <a:xfrm>
            <a:off x="347425" y="333525"/>
            <a:ext cx="5806800" cy="11838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zh-CN" sz="3033" b="1">
                <a:solidFill>
                  <a:schemeClr val="dk1"/>
                </a:solidFill>
                <a:latin typeface="Times New Roman"/>
                <a:ea typeface="Times New Roman"/>
                <a:cs typeface="Times New Roman"/>
                <a:sym typeface="Times New Roman"/>
              </a:rPr>
              <a:t>Generative Modeling is an Unsupervised Learning Task</a:t>
            </a:r>
            <a:endParaRPr sz="1200">
              <a:latin typeface="Times New Roman"/>
              <a:ea typeface="Times New Roman"/>
              <a:cs typeface="Times New Roman"/>
              <a:sym typeface="Times New Roman"/>
            </a:endParaRPr>
          </a:p>
        </p:txBody>
      </p:sp>
      <p:sp>
        <p:nvSpPr>
          <p:cNvPr id="176" name="Google Shape;176;p24"/>
          <p:cNvSpPr txBox="1"/>
          <p:nvPr/>
        </p:nvSpPr>
        <p:spPr>
          <a:xfrm>
            <a:off x="252800" y="1517325"/>
            <a:ext cx="4848600" cy="2396400"/>
          </a:xfrm>
          <a:prstGeom prst="rect">
            <a:avLst/>
          </a:prstGeom>
          <a:noFill/>
          <a:ln>
            <a:noFill/>
          </a:ln>
        </p:spPr>
        <p:txBody>
          <a:bodyPr spcFirstLastPara="1" wrap="square" lIns="91425" tIns="91425" rIns="91425" bIns="91425" anchor="t" anchorCtr="0">
            <a:spAutoFit/>
          </a:bodyPr>
          <a:lstStyle/>
          <a:p>
            <a:pPr marL="457200" lvl="0" indent="-304800" algn="l" rtl="0">
              <a:lnSpc>
                <a:spcPct val="114000"/>
              </a:lnSpc>
              <a:spcBef>
                <a:spcPts val="800"/>
              </a:spcBef>
              <a:spcAft>
                <a:spcPts val="0"/>
              </a:spcAft>
              <a:buClr>
                <a:schemeClr val="dk1"/>
              </a:buClr>
              <a:buSzPts val="1200"/>
              <a:buFont typeface="Times New Roman"/>
              <a:buChar char="●"/>
            </a:pPr>
            <a:r>
              <a:rPr lang="zh-CN" sz="1600">
                <a:solidFill>
                  <a:schemeClr val="dk1"/>
                </a:solidFill>
                <a:latin typeface="Times New Roman"/>
                <a:ea typeface="Times New Roman"/>
                <a:cs typeface="Times New Roman"/>
                <a:sym typeface="Times New Roman"/>
              </a:rPr>
              <a:t>Unsupervised learning algorithms work with unlabeled data to find patterns and relationships</a:t>
            </a:r>
            <a:endParaRPr sz="1600">
              <a:solidFill>
                <a:schemeClr val="dk1"/>
              </a:solidFill>
              <a:latin typeface="Times New Roman"/>
              <a:ea typeface="Times New Roman"/>
              <a:cs typeface="Times New Roman"/>
              <a:sym typeface="Times New Roman"/>
            </a:endParaRPr>
          </a:p>
          <a:p>
            <a:pPr marL="457200" lvl="0" indent="-304800" algn="l" rtl="0">
              <a:lnSpc>
                <a:spcPct val="114000"/>
              </a:lnSpc>
              <a:spcBef>
                <a:spcPts val="0"/>
              </a:spcBef>
              <a:spcAft>
                <a:spcPts val="0"/>
              </a:spcAft>
              <a:buClr>
                <a:schemeClr val="dk1"/>
              </a:buClr>
              <a:buSzPts val="1200"/>
              <a:buFont typeface="Times New Roman"/>
              <a:buChar char="●"/>
            </a:pPr>
            <a:r>
              <a:rPr lang="zh-CN" sz="1600">
                <a:solidFill>
                  <a:schemeClr val="dk1"/>
                </a:solidFill>
                <a:latin typeface="Times New Roman"/>
                <a:ea typeface="Times New Roman"/>
                <a:cs typeface="Times New Roman"/>
                <a:sym typeface="Times New Roman"/>
              </a:rPr>
              <a:t>Objective:  learn the underlying probability distribution of the input data, which can be used to generate new data samples that are similar to the original dataset. </a:t>
            </a:r>
            <a:endParaRPr sz="1600">
              <a:solidFill>
                <a:schemeClr val="dk1"/>
              </a:solidFill>
              <a:latin typeface="Times New Roman"/>
              <a:ea typeface="Times New Roman"/>
              <a:cs typeface="Times New Roman"/>
              <a:sym typeface="Times New Roman"/>
            </a:endParaRPr>
          </a:p>
          <a:p>
            <a:pPr marL="457200" lvl="0" indent="-304800" algn="l" rtl="0">
              <a:lnSpc>
                <a:spcPct val="114000"/>
              </a:lnSpc>
              <a:spcBef>
                <a:spcPts val="0"/>
              </a:spcBef>
              <a:spcAft>
                <a:spcPts val="0"/>
              </a:spcAft>
              <a:buClr>
                <a:schemeClr val="dk1"/>
              </a:buClr>
              <a:buSzPts val="1200"/>
              <a:buFont typeface="Times New Roman"/>
              <a:buChar char="●"/>
            </a:pPr>
            <a:r>
              <a:rPr lang="zh-CN" sz="1600">
                <a:solidFill>
                  <a:schemeClr val="dk1"/>
                </a:solidFill>
                <a:latin typeface="Times New Roman"/>
                <a:ea typeface="Times New Roman"/>
                <a:cs typeface="Times New Roman"/>
                <a:sym typeface="Times New Roman"/>
              </a:rPr>
              <a:t>Applications: including image and text generation, speech synthesis, and data augmentation.  </a:t>
            </a:r>
            <a:endParaRPr sz="1200">
              <a:latin typeface="Times New Roman"/>
              <a:ea typeface="Times New Roman"/>
              <a:cs typeface="Times New Roman"/>
              <a:sym typeface="Times New Roman"/>
            </a:endParaRPr>
          </a:p>
        </p:txBody>
      </p:sp>
      <p:pic>
        <p:nvPicPr>
          <p:cNvPr id="177" name="Google Shape;177;p24"/>
          <p:cNvPicPr preferRelativeResize="0"/>
          <p:nvPr/>
        </p:nvPicPr>
        <p:blipFill>
          <a:blip r:embed="rId3">
            <a:alphaModFix/>
          </a:blip>
          <a:stretch>
            <a:fillRect/>
          </a:stretch>
        </p:blipFill>
        <p:spPr>
          <a:xfrm>
            <a:off x="5006675" y="1435575"/>
            <a:ext cx="3965124" cy="2758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1"/>
        <p:cNvGrpSpPr/>
        <p:nvPr/>
      </p:nvGrpSpPr>
      <p:grpSpPr>
        <a:xfrm>
          <a:off x="0" y="0"/>
          <a:ext cx="0" cy="0"/>
          <a:chOff x="0" y="0"/>
          <a:chExt cx="0" cy="0"/>
        </a:xfrm>
      </p:grpSpPr>
      <p:sp>
        <p:nvSpPr>
          <p:cNvPr id="182" name="Google Shape;182;p25"/>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83" name="Google Shape;183;p25"/>
          <p:cNvSpPr txBox="1">
            <a:spLocks noGrp="1"/>
          </p:cNvSpPr>
          <p:nvPr>
            <p:ph type="title"/>
          </p:nvPr>
        </p:nvSpPr>
        <p:spPr>
          <a:xfrm>
            <a:off x="490861" y="430416"/>
            <a:ext cx="5502000" cy="1084800"/>
          </a:xfrm>
          <a:prstGeom prst="rect">
            <a:avLst/>
          </a:prstGeom>
          <a:noFill/>
          <a:ln>
            <a:noFill/>
          </a:ln>
        </p:spPr>
        <p:txBody>
          <a:bodyPr spcFirstLastPara="1" wrap="square" lIns="82300" tIns="82300" rIns="82300" bIns="68575" anchor="t" anchorCtr="0">
            <a:normAutofit/>
          </a:bodyPr>
          <a:lstStyle/>
          <a:p>
            <a:pPr marL="0" lvl="0" indent="0" algn="l" rtl="0">
              <a:lnSpc>
                <a:spcPct val="110000"/>
              </a:lnSpc>
              <a:spcBef>
                <a:spcPts val="0"/>
              </a:spcBef>
              <a:spcAft>
                <a:spcPts val="0"/>
              </a:spcAft>
              <a:buClr>
                <a:schemeClr val="dk1"/>
              </a:buClr>
              <a:buSzPts val="3300"/>
              <a:buFont typeface="Quattrocento Sans"/>
              <a:buNone/>
            </a:pPr>
            <a:r>
              <a:rPr lang="zh-CN">
                <a:latin typeface="Times New Roman"/>
                <a:ea typeface="Times New Roman"/>
                <a:cs typeface="Times New Roman"/>
                <a:sym typeface="Times New Roman"/>
              </a:rPr>
              <a:t>What is GAN?</a:t>
            </a:r>
            <a:endParaRPr>
              <a:latin typeface="Times New Roman"/>
              <a:ea typeface="Times New Roman"/>
              <a:cs typeface="Times New Roman"/>
              <a:sym typeface="Times New Roman"/>
            </a:endParaRPr>
          </a:p>
        </p:txBody>
      </p:sp>
      <p:sp>
        <p:nvSpPr>
          <p:cNvPr id="184" name="Google Shape;184;p25"/>
          <p:cNvSpPr txBox="1">
            <a:spLocks noGrp="1"/>
          </p:cNvSpPr>
          <p:nvPr>
            <p:ph type="body" idx="1"/>
          </p:nvPr>
        </p:nvSpPr>
        <p:spPr>
          <a:xfrm>
            <a:off x="490850" y="1193475"/>
            <a:ext cx="6976200" cy="2977800"/>
          </a:xfrm>
          <a:prstGeom prst="rect">
            <a:avLst/>
          </a:prstGeom>
          <a:noFill/>
          <a:ln>
            <a:noFill/>
          </a:ln>
        </p:spPr>
        <p:txBody>
          <a:bodyPr spcFirstLastPara="1" wrap="square" lIns="82300" tIns="82300" rIns="82300" bIns="68575" anchor="t" anchorCtr="0">
            <a:normAutofit/>
          </a:bodyPr>
          <a:lstStyle/>
          <a:p>
            <a:pPr marL="457200" lvl="0" indent="-317500" algn="l" rtl="0">
              <a:lnSpc>
                <a:spcPct val="114000"/>
              </a:lnSpc>
              <a:spcBef>
                <a:spcPts val="0"/>
              </a:spcBef>
              <a:spcAft>
                <a:spcPts val="0"/>
              </a:spcAft>
              <a:buSzPts val="1400"/>
              <a:buFont typeface="Times New Roman"/>
              <a:buChar char="●"/>
            </a:pPr>
            <a:r>
              <a:rPr lang="zh-CN">
                <a:latin typeface="Times New Roman"/>
                <a:ea typeface="Times New Roman"/>
                <a:cs typeface="Times New Roman"/>
                <a:sym typeface="Times New Roman"/>
              </a:rPr>
              <a:t>GAN is a Common Generative Model</a:t>
            </a:r>
            <a:endParaRPr>
              <a:latin typeface="Times New Roman"/>
              <a:ea typeface="Times New Roman"/>
              <a:cs typeface="Times New Roman"/>
              <a:sym typeface="Times New Roman"/>
            </a:endParaRPr>
          </a:p>
          <a:p>
            <a:pPr marL="457200" lvl="0" indent="-317500" algn="l" rtl="0">
              <a:lnSpc>
                <a:spcPct val="114000"/>
              </a:lnSpc>
              <a:spcBef>
                <a:spcPts val="0"/>
              </a:spcBef>
              <a:spcAft>
                <a:spcPts val="0"/>
              </a:spcAft>
              <a:buSzPts val="1400"/>
              <a:buFont typeface="Times New Roman"/>
              <a:buChar char="●"/>
            </a:pPr>
            <a:r>
              <a:rPr lang="zh-CN">
                <a:latin typeface="Times New Roman"/>
                <a:ea typeface="Times New Roman"/>
                <a:cs typeface="Times New Roman"/>
                <a:sym typeface="Times New Roman"/>
              </a:rPr>
              <a:t>Comprehend the distribution of the training data and create new data samples from that same distribution</a:t>
            </a:r>
            <a:endParaRPr>
              <a:latin typeface="Times New Roman"/>
              <a:ea typeface="Times New Roman"/>
              <a:cs typeface="Times New Roman"/>
              <a:sym typeface="Times New Roman"/>
            </a:endParaRPr>
          </a:p>
          <a:p>
            <a:pPr marL="457200" lvl="0" indent="-317500" algn="l" rtl="0">
              <a:lnSpc>
                <a:spcPct val="114000"/>
              </a:lnSpc>
              <a:spcBef>
                <a:spcPts val="0"/>
              </a:spcBef>
              <a:spcAft>
                <a:spcPts val="0"/>
              </a:spcAft>
              <a:buSzPts val="1400"/>
              <a:buFont typeface="Times New Roman"/>
              <a:buChar char="●"/>
            </a:pPr>
            <a:r>
              <a:rPr lang="zh-CN">
                <a:latin typeface="Times New Roman"/>
                <a:ea typeface="Times New Roman"/>
                <a:cs typeface="Times New Roman"/>
                <a:sym typeface="Times New Roman"/>
              </a:rPr>
              <a:t>Applications：image generation, and data augmentation</a:t>
            </a:r>
            <a:endParaRPr>
              <a:latin typeface="Times New Roman"/>
              <a:ea typeface="Times New Roman"/>
              <a:cs typeface="Times New Roman"/>
              <a:sym typeface="Times New Roman"/>
            </a:endParaRPr>
          </a:p>
          <a:p>
            <a:pPr marL="457200" lvl="0" indent="-317500" algn="l" rtl="0">
              <a:lnSpc>
                <a:spcPct val="114000"/>
              </a:lnSpc>
              <a:spcBef>
                <a:spcPts val="0"/>
              </a:spcBef>
              <a:spcAft>
                <a:spcPts val="0"/>
              </a:spcAft>
              <a:buSzPts val="1400"/>
              <a:buFont typeface="Times New Roman"/>
              <a:buChar char="●"/>
            </a:pPr>
            <a:r>
              <a:rPr lang="zh-CN">
                <a:latin typeface="Times New Roman"/>
                <a:ea typeface="Times New Roman"/>
                <a:cs typeface="Times New Roman"/>
                <a:sym typeface="Times New Roman"/>
              </a:rPr>
              <a:t>GAN consists of two neural networks: a generator and a discriminator.</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8"/>
        <p:cNvGrpSpPr/>
        <p:nvPr/>
      </p:nvGrpSpPr>
      <p:grpSpPr>
        <a:xfrm>
          <a:off x="0" y="0"/>
          <a:ext cx="0" cy="0"/>
          <a:chOff x="0" y="0"/>
          <a:chExt cx="0" cy="0"/>
        </a:xfrm>
      </p:grpSpPr>
      <p:sp>
        <p:nvSpPr>
          <p:cNvPr id="189" name="Google Shape;189;p26"/>
          <p:cNvSpPr/>
          <p:nvPr/>
        </p:nvSpPr>
        <p:spPr>
          <a:xfrm>
            <a:off x="0" y="4365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90" name="Google Shape;190;p26"/>
          <p:cNvSpPr txBox="1">
            <a:spLocks noGrp="1"/>
          </p:cNvSpPr>
          <p:nvPr>
            <p:ph type="title"/>
          </p:nvPr>
        </p:nvSpPr>
        <p:spPr>
          <a:xfrm>
            <a:off x="380850" y="346721"/>
            <a:ext cx="5502000" cy="565800"/>
          </a:xfrm>
          <a:prstGeom prst="rect">
            <a:avLst/>
          </a:prstGeom>
          <a:noFill/>
          <a:ln>
            <a:noFill/>
          </a:ln>
        </p:spPr>
        <p:txBody>
          <a:bodyPr spcFirstLastPara="1" wrap="square" lIns="82300" tIns="82300" rIns="82300" bIns="68575" anchor="t" anchorCtr="0">
            <a:normAutofit fontScale="90000"/>
          </a:bodyPr>
          <a:lstStyle/>
          <a:p>
            <a:pPr marL="0" lvl="0" indent="0" algn="l" rtl="0">
              <a:lnSpc>
                <a:spcPct val="110000"/>
              </a:lnSpc>
              <a:spcBef>
                <a:spcPts val="0"/>
              </a:spcBef>
              <a:spcAft>
                <a:spcPts val="0"/>
              </a:spcAft>
              <a:buClr>
                <a:schemeClr val="dk1"/>
              </a:buClr>
              <a:buSzPct val="110000"/>
              <a:buFont typeface="Quattrocento Sans"/>
              <a:buNone/>
            </a:pPr>
            <a:r>
              <a:rPr lang="zh-CN">
                <a:latin typeface="Times New Roman"/>
                <a:ea typeface="Times New Roman"/>
                <a:cs typeface="Times New Roman"/>
                <a:sym typeface="Times New Roman"/>
              </a:rPr>
              <a:t>GENERATOR</a:t>
            </a:r>
            <a:endParaRPr>
              <a:latin typeface="Times New Roman"/>
              <a:ea typeface="Times New Roman"/>
              <a:cs typeface="Times New Roman"/>
              <a:sym typeface="Times New Roman"/>
            </a:endParaRPr>
          </a:p>
        </p:txBody>
      </p:sp>
      <p:sp>
        <p:nvSpPr>
          <p:cNvPr id="191" name="Google Shape;191;p26"/>
          <p:cNvSpPr txBox="1">
            <a:spLocks noGrp="1"/>
          </p:cNvSpPr>
          <p:nvPr>
            <p:ph type="body" idx="1"/>
          </p:nvPr>
        </p:nvSpPr>
        <p:spPr>
          <a:xfrm>
            <a:off x="305750" y="672075"/>
            <a:ext cx="7358700" cy="3428400"/>
          </a:xfrm>
          <a:prstGeom prst="rect">
            <a:avLst/>
          </a:prstGeom>
          <a:noFill/>
          <a:ln>
            <a:noFill/>
          </a:ln>
        </p:spPr>
        <p:txBody>
          <a:bodyPr spcFirstLastPara="1" wrap="square" lIns="82300" tIns="82300" rIns="82300" bIns="68575" anchor="t" anchorCtr="0">
            <a:noAutofit/>
          </a:bodyPr>
          <a:lstStyle/>
          <a:p>
            <a:pPr marL="0" lvl="0" indent="0" algn="l" rtl="0">
              <a:lnSpc>
                <a:spcPct val="114000"/>
              </a:lnSpc>
              <a:spcBef>
                <a:spcPts val="0"/>
              </a:spcBef>
              <a:spcAft>
                <a:spcPts val="0"/>
              </a:spcAft>
              <a:buClr>
                <a:schemeClr val="dk1"/>
              </a:buClr>
              <a:buSzPts val="1800"/>
              <a:buNone/>
            </a:pPr>
            <a:endParaRPr sz="1400">
              <a:latin typeface="Times New Roman"/>
              <a:ea typeface="Times New Roman"/>
              <a:cs typeface="Times New Roman"/>
              <a:sym typeface="Times New Roman"/>
            </a:endParaRPr>
          </a:p>
          <a:p>
            <a:pPr marL="457200" lvl="0" indent="-342900" algn="l" rtl="0">
              <a:lnSpc>
                <a:spcPct val="114000"/>
              </a:lnSpc>
              <a:spcBef>
                <a:spcPts val="1200"/>
              </a:spcBef>
              <a:spcAft>
                <a:spcPts val="0"/>
              </a:spcAft>
              <a:buSzPts val="1800"/>
              <a:buFont typeface="Times New Roman"/>
              <a:buChar char="●"/>
            </a:pPr>
            <a:r>
              <a:rPr lang="zh-CN">
                <a:latin typeface="Times New Roman"/>
                <a:ea typeface="Times New Roman"/>
                <a:cs typeface="Times New Roman"/>
                <a:sym typeface="Times New Roman"/>
              </a:rPr>
              <a:t>Neural network that generates fake data and pass it to discriminator</a:t>
            </a:r>
            <a:endParaRPr>
              <a:latin typeface="Times New Roman"/>
              <a:ea typeface="Times New Roman"/>
              <a:cs typeface="Times New Roman"/>
              <a:sym typeface="Times New Roman"/>
            </a:endParaRPr>
          </a:p>
          <a:p>
            <a:pPr marL="457200" lvl="0" indent="-342900" algn="l" rtl="0">
              <a:lnSpc>
                <a:spcPct val="114000"/>
              </a:lnSpc>
              <a:spcBef>
                <a:spcPts val="0"/>
              </a:spcBef>
              <a:spcAft>
                <a:spcPts val="0"/>
              </a:spcAft>
              <a:buSzPts val="1800"/>
              <a:buFont typeface="Times New Roman"/>
              <a:buChar char="●"/>
            </a:pPr>
            <a:r>
              <a:rPr lang="zh-CN">
                <a:latin typeface="Times New Roman"/>
                <a:ea typeface="Times New Roman"/>
                <a:cs typeface="Times New Roman"/>
                <a:sym typeface="Times New Roman"/>
              </a:rPr>
              <a:t>Generator loss penalizes the generator for producing a sample that the discriminator network classifies as fake.</a:t>
            </a:r>
            <a:endParaRPr>
              <a:latin typeface="Times New Roman"/>
              <a:ea typeface="Times New Roman"/>
              <a:cs typeface="Times New Roman"/>
              <a:sym typeface="Times New Roman"/>
            </a:endParaRPr>
          </a:p>
          <a:p>
            <a:pPr marL="0" lvl="0" indent="0" algn="l" rtl="0">
              <a:lnSpc>
                <a:spcPct val="114000"/>
              </a:lnSpc>
              <a:spcBef>
                <a:spcPts val="1200"/>
              </a:spcBef>
              <a:spcAft>
                <a:spcPts val="1200"/>
              </a:spcAft>
              <a:buNone/>
            </a:pPr>
            <a:r>
              <a:rPr lang="zh-C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pic>
        <p:nvPicPr>
          <p:cNvPr id="192" name="Google Shape;192;p26"/>
          <p:cNvPicPr preferRelativeResize="0"/>
          <p:nvPr/>
        </p:nvPicPr>
        <p:blipFill>
          <a:blip r:embed="rId3">
            <a:alphaModFix/>
          </a:blip>
          <a:stretch>
            <a:fillRect/>
          </a:stretch>
        </p:blipFill>
        <p:spPr>
          <a:xfrm>
            <a:off x="863350" y="2309213"/>
            <a:ext cx="5502000" cy="25198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6"/>
        <p:cNvGrpSpPr/>
        <p:nvPr/>
      </p:nvGrpSpPr>
      <p:grpSpPr>
        <a:xfrm>
          <a:off x="0" y="0"/>
          <a:ext cx="0" cy="0"/>
          <a:chOff x="0" y="0"/>
          <a:chExt cx="0" cy="0"/>
        </a:xfrm>
      </p:grpSpPr>
      <p:sp>
        <p:nvSpPr>
          <p:cNvPr id="197" name="Google Shape;197;p27"/>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98" name="Google Shape;198;p27"/>
          <p:cNvSpPr txBox="1">
            <a:spLocks noGrp="1"/>
          </p:cNvSpPr>
          <p:nvPr>
            <p:ph type="title"/>
          </p:nvPr>
        </p:nvSpPr>
        <p:spPr>
          <a:xfrm>
            <a:off x="395200" y="367946"/>
            <a:ext cx="5502000" cy="565800"/>
          </a:xfrm>
          <a:prstGeom prst="rect">
            <a:avLst/>
          </a:prstGeom>
          <a:noFill/>
          <a:ln>
            <a:noFill/>
          </a:ln>
        </p:spPr>
        <p:txBody>
          <a:bodyPr spcFirstLastPara="1" wrap="square" lIns="82300" tIns="82300" rIns="82300" bIns="68575" anchor="t" anchorCtr="0">
            <a:normAutofit fontScale="90000"/>
          </a:bodyPr>
          <a:lstStyle/>
          <a:p>
            <a:pPr marL="0" lvl="0" indent="0" algn="l" rtl="0">
              <a:lnSpc>
                <a:spcPct val="110000"/>
              </a:lnSpc>
              <a:spcBef>
                <a:spcPts val="0"/>
              </a:spcBef>
              <a:spcAft>
                <a:spcPts val="0"/>
              </a:spcAft>
              <a:buClr>
                <a:schemeClr val="dk1"/>
              </a:buClr>
              <a:buSzPct val="110000"/>
              <a:buFont typeface="Quattrocento Sans"/>
              <a:buNone/>
            </a:pPr>
            <a:r>
              <a:rPr lang="zh-CN">
                <a:latin typeface="Times New Roman"/>
                <a:ea typeface="Times New Roman"/>
                <a:cs typeface="Times New Roman"/>
                <a:sym typeface="Times New Roman"/>
              </a:rPr>
              <a:t>DISCRIMINATOR</a:t>
            </a:r>
            <a:endParaRPr>
              <a:latin typeface="Times New Roman"/>
              <a:ea typeface="Times New Roman"/>
              <a:cs typeface="Times New Roman"/>
              <a:sym typeface="Times New Roman"/>
            </a:endParaRPr>
          </a:p>
        </p:txBody>
      </p:sp>
      <p:sp>
        <p:nvSpPr>
          <p:cNvPr id="199" name="Google Shape;199;p27"/>
          <p:cNvSpPr txBox="1">
            <a:spLocks noGrp="1"/>
          </p:cNvSpPr>
          <p:nvPr>
            <p:ph type="body" idx="1"/>
          </p:nvPr>
        </p:nvSpPr>
        <p:spPr>
          <a:xfrm>
            <a:off x="336300" y="1081600"/>
            <a:ext cx="8471400" cy="3428400"/>
          </a:xfrm>
          <a:prstGeom prst="rect">
            <a:avLst/>
          </a:prstGeom>
          <a:noFill/>
          <a:ln>
            <a:noFill/>
          </a:ln>
        </p:spPr>
        <p:txBody>
          <a:bodyPr spcFirstLastPara="1" wrap="square" lIns="82300" tIns="82300" rIns="82300" bIns="68575" anchor="t" anchorCtr="0">
            <a:noAutofit/>
          </a:bodyPr>
          <a:lstStyle/>
          <a:p>
            <a:pPr marL="457200" lvl="0" indent="-342900" algn="l" rtl="0">
              <a:lnSpc>
                <a:spcPct val="114000"/>
              </a:lnSpc>
              <a:spcBef>
                <a:spcPts val="0"/>
              </a:spcBef>
              <a:spcAft>
                <a:spcPts val="0"/>
              </a:spcAft>
              <a:buSzPts val="1800"/>
              <a:buFont typeface="Times New Roman"/>
              <a:buChar char="●"/>
            </a:pPr>
            <a:r>
              <a:rPr lang="zh-CN">
                <a:latin typeface="Times New Roman"/>
                <a:ea typeface="Times New Roman"/>
                <a:cs typeface="Times New Roman"/>
                <a:sym typeface="Times New Roman"/>
              </a:rPr>
              <a:t>Classifier that distinguishes real data and fake data (created by the generator).</a:t>
            </a:r>
            <a:endParaRPr>
              <a:latin typeface="Times New Roman"/>
              <a:ea typeface="Times New Roman"/>
              <a:cs typeface="Times New Roman"/>
              <a:sym typeface="Times New Roman"/>
            </a:endParaRPr>
          </a:p>
          <a:p>
            <a:pPr marL="457200" lvl="0" indent="-342900" algn="l" rtl="0">
              <a:lnSpc>
                <a:spcPct val="114000"/>
              </a:lnSpc>
              <a:spcBef>
                <a:spcPts val="0"/>
              </a:spcBef>
              <a:spcAft>
                <a:spcPts val="0"/>
              </a:spcAft>
              <a:buSzPts val="1800"/>
              <a:buFont typeface="Times New Roman"/>
              <a:buChar char="●"/>
            </a:pPr>
            <a:r>
              <a:rPr lang="zh-CN">
                <a:latin typeface="Times New Roman"/>
                <a:ea typeface="Times New Roman"/>
                <a:cs typeface="Times New Roman"/>
                <a:sym typeface="Times New Roman"/>
              </a:rPr>
              <a:t>Discriminator loss penalizes the discriminator for misclassifying a real instance as fake or a fake instance as real.</a:t>
            </a:r>
            <a:endParaRPr>
              <a:latin typeface="Times New Roman"/>
              <a:ea typeface="Times New Roman"/>
              <a:cs typeface="Times New Roman"/>
              <a:sym typeface="Times New Roman"/>
            </a:endParaRPr>
          </a:p>
          <a:p>
            <a:pPr marL="0" lvl="0" indent="0" algn="l" rtl="0">
              <a:lnSpc>
                <a:spcPct val="114000"/>
              </a:lnSpc>
              <a:spcBef>
                <a:spcPts val="1200"/>
              </a:spcBef>
              <a:spcAft>
                <a:spcPts val="1200"/>
              </a:spcAft>
              <a:buNone/>
            </a:pPr>
            <a:r>
              <a:rPr lang="zh-C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pic>
        <p:nvPicPr>
          <p:cNvPr id="200" name="Google Shape;200;p27"/>
          <p:cNvPicPr preferRelativeResize="0"/>
          <p:nvPr/>
        </p:nvPicPr>
        <p:blipFill>
          <a:blip r:embed="rId3">
            <a:alphaModFix/>
          </a:blip>
          <a:stretch>
            <a:fillRect/>
          </a:stretch>
        </p:blipFill>
        <p:spPr>
          <a:xfrm>
            <a:off x="877675" y="2311988"/>
            <a:ext cx="5502000" cy="25198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4"/>
        <p:cNvGrpSpPr/>
        <p:nvPr/>
      </p:nvGrpSpPr>
      <p:grpSpPr>
        <a:xfrm>
          <a:off x="0" y="0"/>
          <a:ext cx="0" cy="0"/>
          <a:chOff x="0" y="0"/>
          <a:chExt cx="0" cy="0"/>
        </a:xfrm>
      </p:grpSpPr>
      <p:sp>
        <p:nvSpPr>
          <p:cNvPr id="205" name="Google Shape;205;p28"/>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06" name="Google Shape;206;p28"/>
          <p:cNvSpPr txBox="1">
            <a:spLocks noGrp="1"/>
          </p:cNvSpPr>
          <p:nvPr>
            <p:ph type="title"/>
          </p:nvPr>
        </p:nvSpPr>
        <p:spPr>
          <a:xfrm>
            <a:off x="423850" y="370146"/>
            <a:ext cx="5502000" cy="565800"/>
          </a:xfrm>
          <a:prstGeom prst="rect">
            <a:avLst/>
          </a:prstGeom>
          <a:noFill/>
          <a:ln>
            <a:noFill/>
          </a:ln>
        </p:spPr>
        <p:txBody>
          <a:bodyPr spcFirstLastPara="1" wrap="square" lIns="82300" tIns="82300" rIns="82300" bIns="68575" anchor="t" anchorCtr="0">
            <a:normAutofit fontScale="90000"/>
          </a:bodyPr>
          <a:lstStyle/>
          <a:p>
            <a:pPr marL="0" lvl="0" indent="0" algn="l" rtl="0">
              <a:spcBef>
                <a:spcPts val="0"/>
              </a:spcBef>
              <a:spcAft>
                <a:spcPts val="0"/>
              </a:spcAft>
              <a:buNone/>
            </a:pPr>
            <a:r>
              <a:rPr lang="zh-CN">
                <a:latin typeface="Times New Roman"/>
                <a:ea typeface="Times New Roman"/>
                <a:cs typeface="Times New Roman"/>
                <a:sym typeface="Times New Roman"/>
              </a:rPr>
              <a:t>GAN FLOWCHART</a:t>
            </a:r>
            <a:endParaRPr>
              <a:latin typeface="Times New Roman"/>
              <a:ea typeface="Times New Roman"/>
              <a:cs typeface="Times New Roman"/>
              <a:sym typeface="Times New Roman"/>
            </a:endParaRPr>
          </a:p>
          <a:p>
            <a:pPr marL="0" lvl="0" indent="0" algn="l" rtl="0">
              <a:lnSpc>
                <a:spcPct val="110000"/>
              </a:lnSpc>
              <a:spcBef>
                <a:spcPts val="0"/>
              </a:spcBef>
              <a:spcAft>
                <a:spcPts val="0"/>
              </a:spcAft>
              <a:buClr>
                <a:schemeClr val="dk1"/>
              </a:buClr>
              <a:buSzPct val="110000"/>
              <a:buFont typeface="Quattrocento Sans"/>
              <a:buNone/>
            </a:pPr>
            <a:endParaRPr>
              <a:latin typeface="Times New Roman"/>
              <a:ea typeface="Times New Roman"/>
              <a:cs typeface="Times New Roman"/>
              <a:sym typeface="Times New Roman"/>
            </a:endParaRPr>
          </a:p>
        </p:txBody>
      </p:sp>
      <p:sp>
        <p:nvSpPr>
          <p:cNvPr id="207" name="Google Shape;207;p28"/>
          <p:cNvSpPr txBox="1">
            <a:spLocks noGrp="1"/>
          </p:cNvSpPr>
          <p:nvPr>
            <p:ph type="body" idx="1"/>
          </p:nvPr>
        </p:nvSpPr>
        <p:spPr>
          <a:xfrm>
            <a:off x="347650" y="593875"/>
            <a:ext cx="8262900" cy="1936500"/>
          </a:xfrm>
          <a:prstGeom prst="rect">
            <a:avLst/>
          </a:prstGeom>
          <a:noFill/>
          <a:ln>
            <a:noFill/>
          </a:ln>
        </p:spPr>
        <p:txBody>
          <a:bodyPr spcFirstLastPara="1" wrap="square" lIns="82300" tIns="82300" rIns="82300" bIns="68575" anchor="t" anchorCtr="0">
            <a:noAutofit/>
          </a:bodyPr>
          <a:lstStyle/>
          <a:p>
            <a:pPr marL="0" lvl="0" indent="0" algn="l" rtl="0">
              <a:lnSpc>
                <a:spcPct val="114000"/>
              </a:lnSpc>
              <a:spcBef>
                <a:spcPts val="0"/>
              </a:spcBef>
              <a:spcAft>
                <a:spcPts val="0"/>
              </a:spcAft>
              <a:buNone/>
            </a:pPr>
            <a:endParaRPr sz="1400">
              <a:latin typeface="Times New Roman"/>
              <a:ea typeface="Times New Roman"/>
              <a:cs typeface="Times New Roman"/>
              <a:sym typeface="Times New Roman"/>
            </a:endParaRPr>
          </a:p>
          <a:p>
            <a:pPr marL="457200" lvl="0" indent="-342900" algn="l" rtl="0">
              <a:lnSpc>
                <a:spcPct val="114000"/>
              </a:lnSpc>
              <a:spcBef>
                <a:spcPts val="1200"/>
              </a:spcBef>
              <a:spcAft>
                <a:spcPts val="0"/>
              </a:spcAft>
              <a:buSzPts val="1800"/>
              <a:buFont typeface="Times New Roman"/>
              <a:buChar char="●"/>
            </a:pPr>
            <a:r>
              <a:rPr lang="zh-CN">
                <a:latin typeface="Times New Roman"/>
                <a:ea typeface="Times New Roman"/>
                <a:cs typeface="Times New Roman"/>
                <a:sym typeface="Times New Roman"/>
              </a:rPr>
              <a:t>At the beginning, the discriminator can recognize fake results from the generator instinctively</a:t>
            </a:r>
            <a:endParaRPr>
              <a:latin typeface="Times New Roman"/>
              <a:ea typeface="Times New Roman"/>
              <a:cs typeface="Times New Roman"/>
              <a:sym typeface="Times New Roman"/>
            </a:endParaRPr>
          </a:p>
          <a:p>
            <a:pPr marL="457200" lvl="0" indent="-342900" algn="l" rtl="0">
              <a:lnSpc>
                <a:spcPct val="114000"/>
              </a:lnSpc>
              <a:spcBef>
                <a:spcPts val="0"/>
              </a:spcBef>
              <a:spcAft>
                <a:spcPts val="0"/>
              </a:spcAft>
              <a:buSzPts val="1800"/>
              <a:buFont typeface="Times New Roman"/>
              <a:buChar char="●"/>
            </a:pPr>
            <a:r>
              <a:rPr lang="zh-CN">
                <a:latin typeface="Times New Roman"/>
                <a:ea typeface="Times New Roman"/>
                <a:cs typeface="Times New Roman"/>
                <a:sym typeface="Times New Roman"/>
              </a:rPr>
              <a:t>As training processes, the generator produces outputs that are more similar to real data which can reduce discriminator accuracy.</a:t>
            </a:r>
            <a:endParaRPr>
              <a:latin typeface="Times New Roman"/>
              <a:ea typeface="Times New Roman"/>
              <a:cs typeface="Times New Roman"/>
              <a:sym typeface="Times New Roman"/>
            </a:endParaRPr>
          </a:p>
          <a:p>
            <a:pPr marL="0" lvl="0" indent="0" algn="l" rtl="0">
              <a:lnSpc>
                <a:spcPct val="138000"/>
              </a:lnSpc>
              <a:spcBef>
                <a:spcPts val="0"/>
              </a:spcBef>
              <a:spcAft>
                <a:spcPts val="1200"/>
              </a:spcAft>
              <a:buNone/>
            </a:pPr>
            <a:endParaRPr sz="1400">
              <a:latin typeface="Times New Roman"/>
              <a:ea typeface="Times New Roman"/>
              <a:cs typeface="Times New Roman"/>
              <a:sym typeface="Times New Roman"/>
            </a:endParaRPr>
          </a:p>
        </p:txBody>
      </p:sp>
      <p:pic>
        <p:nvPicPr>
          <p:cNvPr id="208" name="Google Shape;208;p28"/>
          <p:cNvPicPr preferRelativeResize="0"/>
          <p:nvPr/>
        </p:nvPicPr>
        <p:blipFill>
          <a:blip r:embed="rId3">
            <a:alphaModFix/>
          </a:blip>
          <a:stretch>
            <a:fillRect/>
          </a:stretch>
        </p:blipFill>
        <p:spPr>
          <a:xfrm>
            <a:off x="822950" y="2444100"/>
            <a:ext cx="5584124" cy="2441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423862" y="903541"/>
            <a:ext cx="6200400" cy="1084800"/>
          </a:xfrm>
          <a:prstGeom prst="rect">
            <a:avLst/>
          </a:prstGeom>
        </p:spPr>
        <p:txBody>
          <a:bodyPr spcFirstLastPara="1" wrap="square" lIns="82300" tIns="82300" rIns="82300" bIns="68575" anchor="t" anchorCtr="0">
            <a:normAutofit/>
          </a:bodyPr>
          <a:lstStyle/>
          <a:p>
            <a:pPr marL="0" lvl="0" indent="0" algn="l" rtl="0">
              <a:spcBef>
                <a:spcPts val="0"/>
              </a:spcBef>
              <a:spcAft>
                <a:spcPts val="0"/>
              </a:spcAft>
              <a:buNone/>
            </a:pPr>
            <a:endParaRPr/>
          </a:p>
        </p:txBody>
      </p:sp>
      <p:sp>
        <p:nvSpPr>
          <p:cNvPr id="214" name="Google Shape;214;p29"/>
          <p:cNvSpPr txBox="1">
            <a:spLocks noGrp="1"/>
          </p:cNvSpPr>
          <p:nvPr>
            <p:ph type="body" idx="1"/>
          </p:nvPr>
        </p:nvSpPr>
        <p:spPr>
          <a:xfrm>
            <a:off x="423863" y="2018728"/>
            <a:ext cx="6200400" cy="2391300"/>
          </a:xfrm>
          <a:prstGeom prst="rect">
            <a:avLst/>
          </a:prstGeom>
        </p:spPr>
        <p:txBody>
          <a:bodyPr spcFirstLastPara="1" wrap="square" lIns="82300" tIns="82300" rIns="82300" bIns="68575" anchor="t" anchorCtr="0">
            <a:normAutofit/>
          </a:bodyPr>
          <a:lstStyle/>
          <a:p>
            <a:pPr marL="0" lvl="0" indent="0" algn="l" rtl="0">
              <a:spcBef>
                <a:spcPts val="800"/>
              </a:spcBef>
              <a:spcAft>
                <a:spcPts val="1200"/>
              </a:spcAft>
              <a:buNone/>
            </a:pPr>
            <a:endParaRPr/>
          </a:p>
        </p:txBody>
      </p:sp>
      <p:sp>
        <p:nvSpPr>
          <p:cNvPr id="215" name="Google Shape;215;p29"/>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16" name="Google Shape;216;p29"/>
          <p:cNvSpPr txBox="1"/>
          <p:nvPr/>
        </p:nvSpPr>
        <p:spPr>
          <a:xfrm>
            <a:off x="423883" y="606925"/>
            <a:ext cx="8261400" cy="6465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zh-CN" sz="3000" dirty="0">
                <a:solidFill>
                  <a:schemeClr val="dk1"/>
                </a:solidFill>
                <a:latin typeface="Times New Roman"/>
                <a:ea typeface="Times New Roman"/>
                <a:cs typeface="Times New Roman"/>
                <a:sym typeface="Times New Roman"/>
              </a:rPr>
              <a:t>GAN Practical Example – Virtual Faces Generator</a:t>
            </a:r>
            <a:endParaRPr dirty="0">
              <a:latin typeface="Times New Roman"/>
              <a:ea typeface="Times New Roman"/>
              <a:cs typeface="Times New Roman"/>
              <a:sym typeface="Times New Roman"/>
            </a:endParaRPr>
          </a:p>
        </p:txBody>
      </p:sp>
      <p:sp>
        <p:nvSpPr>
          <p:cNvPr id="217" name="Google Shape;217;p29"/>
          <p:cNvSpPr txBox="1">
            <a:spLocks noGrp="1"/>
          </p:cNvSpPr>
          <p:nvPr>
            <p:ph type="body" idx="1"/>
          </p:nvPr>
        </p:nvSpPr>
        <p:spPr>
          <a:xfrm>
            <a:off x="387900" y="1337425"/>
            <a:ext cx="7910100" cy="2087700"/>
          </a:xfrm>
          <a:prstGeom prst="rect">
            <a:avLst/>
          </a:prstGeom>
        </p:spPr>
        <p:txBody>
          <a:bodyPr spcFirstLastPara="1" wrap="square" lIns="82300" tIns="82300" rIns="82300" bIns="68575" anchor="t" anchorCtr="0">
            <a:normAutofit/>
          </a:bodyPr>
          <a:lstStyle/>
          <a:p>
            <a:pPr marL="457200" lvl="0" indent="-317500" algn="l" rtl="0">
              <a:spcBef>
                <a:spcPts val="800"/>
              </a:spcBef>
              <a:spcAft>
                <a:spcPts val="0"/>
              </a:spcAft>
              <a:buSzPts val="1400"/>
              <a:buFont typeface="Times New Roman"/>
              <a:buChar char="-"/>
            </a:pPr>
            <a:r>
              <a:rPr lang="zh-CN" dirty="0">
                <a:latin typeface="Times New Roman"/>
                <a:ea typeface="Times New Roman"/>
                <a:cs typeface="Times New Roman"/>
                <a:sym typeface="Times New Roman"/>
              </a:rPr>
              <a:t>A deep convolutional generative adversarial network (DCGAN) is trained</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zh-CN" dirty="0">
                <a:latin typeface="Times New Roman"/>
                <a:ea typeface="Times New Roman"/>
                <a:cs typeface="Times New Roman"/>
                <a:sym typeface="Times New Roman"/>
              </a:rPr>
              <a:t>Dataset: </a:t>
            </a:r>
            <a:r>
              <a:rPr lang="zh-CN" u="sng" dirty="0">
                <a:solidFill>
                  <a:schemeClr val="hlink"/>
                </a:solidFill>
                <a:latin typeface="Times New Roman"/>
                <a:ea typeface="Times New Roman"/>
                <a:cs typeface="Times New Roman"/>
                <a:sym typeface="Times New Roman"/>
                <a:hlinkClick r:id="rId3"/>
              </a:rPr>
              <a:t>https://mmlab.ie.cuhk.edu.hk/projects/CelebA.html</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zh-CN" dirty="0">
                <a:latin typeface="Times New Roman"/>
                <a:ea typeface="Times New Roman"/>
                <a:cs typeface="Times New Roman"/>
                <a:sym typeface="Times New Roman"/>
              </a:rPr>
              <a:t>Images from the dataset are 178 * 218 , and is adjusted to 128 * 128. </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zh-CN" dirty="0">
                <a:latin typeface="Times New Roman"/>
                <a:ea typeface="Times New Roman"/>
                <a:cs typeface="Times New Roman"/>
                <a:sym typeface="Times New Roman"/>
              </a:rPr>
              <a:t>The model is trained on a single A100 GPU for 120 epoches.</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zh-CN" dirty="0">
                <a:latin typeface="Times New Roman"/>
                <a:ea typeface="Times New Roman"/>
                <a:cs typeface="Times New Roman"/>
                <a:sym typeface="Times New Roman"/>
              </a:rPr>
              <a:t>It takes around 15 hours to finish the training. </a:t>
            </a:r>
            <a:endParaRPr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zh-CN" dirty="0">
                <a:latin typeface="Times New Roman"/>
                <a:ea typeface="Times New Roman"/>
                <a:cs typeface="Times New Roman"/>
                <a:sym typeface="Times New Roman"/>
              </a:rPr>
              <a:t>The original DCGAN model is also trained, (takes only ~2 hours).</a:t>
            </a:r>
            <a:endParaRPr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423862" y="903541"/>
            <a:ext cx="6200400" cy="1084800"/>
          </a:xfrm>
          <a:prstGeom prst="rect">
            <a:avLst/>
          </a:prstGeom>
        </p:spPr>
        <p:txBody>
          <a:bodyPr spcFirstLastPara="1" wrap="square" lIns="82300" tIns="82300" rIns="82300" bIns="68575" anchor="t" anchorCtr="0">
            <a:normAutofit/>
          </a:bodyPr>
          <a:lstStyle/>
          <a:p>
            <a:pPr marL="0" lvl="0" indent="0" algn="l" rtl="0">
              <a:spcBef>
                <a:spcPts val="0"/>
              </a:spcBef>
              <a:spcAft>
                <a:spcPts val="0"/>
              </a:spcAft>
              <a:buNone/>
            </a:pPr>
            <a:endParaRPr/>
          </a:p>
        </p:txBody>
      </p:sp>
      <p:sp>
        <p:nvSpPr>
          <p:cNvPr id="223" name="Google Shape;223;p30"/>
          <p:cNvSpPr txBox="1">
            <a:spLocks noGrp="1"/>
          </p:cNvSpPr>
          <p:nvPr>
            <p:ph type="body" idx="1"/>
          </p:nvPr>
        </p:nvSpPr>
        <p:spPr>
          <a:xfrm>
            <a:off x="423863" y="2018728"/>
            <a:ext cx="6200400" cy="2391300"/>
          </a:xfrm>
          <a:prstGeom prst="rect">
            <a:avLst/>
          </a:prstGeom>
        </p:spPr>
        <p:txBody>
          <a:bodyPr spcFirstLastPara="1" wrap="square" lIns="82300" tIns="82300" rIns="82300" bIns="68575" anchor="t" anchorCtr="0">
            <a:normAutofit/>
          </a:bodyPr>
          <a:lstStyle/>
          <a:p>
            <a:pPr marL="0" lvl="0" indent="0" algn="l" rtl="0">
              <a:spcBef>
                <a:spcPts val="800"/>
              </a:spcBef>
              <a:spcAft>
                <a:spcPts val="1200"/>
              </a:spcAft>
              <a:buNone/>
            </a:pPr>
            <a:endParaRPr/>
          </a:p>
        </p:txBody>
      </p:sp>
      <p:sp>
        <p:nvSpPr>
          <p:cNvPr id="224" name="Google Shape;224;p30"/>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225" name="Google Shape;225;p30" title="Sample_Gans_Training.avi">
            <a:hlinkClick r:id="rId3"/>
          </p:cNvPr>
          <p:cNvPicPr preferRelativeResize="0"/>
          <p:nvPr/>
        </p:nvPicPr>
        <p:blipFill>
          <a:blip r:embed="rId4">
            <a:alphaModFix/>
          </a:blip>
          <a:stretch>
            <a:fillRect/>
          </a:stretch>
        </p:blipFill>
        <p:spPr>
          <a:xfrm>
            <a:off x="568488" y="1012575"/>
            <a:ext cx="3895675" cy="3754225"/>
          </a:xfrm>
          <a:prstGeom prst="rect">
            <a:avLst/>
          </a:prstGeom>
          <a:noFill/>
          <a:ln>
            <a:noFill/>
          </a:ln>
        </p:spPr>
      </p:pic>
      <p:sp>
        <p:nvSpPr>
          <p:cNvPr id="226" name="Google Shape;226;p30"/>
          <p:cNvSpPr txBox="1"/>
          <p:nvPr/>
        </p:nvSpPr>
        <p:spPr>
          <a:xfrm>
            <a:off x="441296" y="366075"/>
            <a:ext cx="8261400" cy="6465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zh-CN" sz="3000">
                <a:solidFill>
                  <a:schemeClr val="dk1"/>
                </a:solidFill>
                <a:latin typeface="Times New Roman"/>
                <a:ea typeface="Times New Roman"/>
                <a:cs typeface="Times New Roman"/>
                <a:sym typeface="Times New Roman"/>
              </a:rPr>
              <a:t>GAN Practical Example – Outputs of DCGAN</a:t>
            </a:r>
            <a:endParaRPr>
              <a:latin typeface="Times New Roman"/>
              <a:ea typeface="Times New Roman"/>
              <a:cs typeface="Times New Roman"/>
              <a:sym typeface="Times New Roman"/>
            </a:endParaRPr>
          </a:p>
        </p:txBody>
      </p:sp>
      <p:pic>
        <p:nvPicPr>
          <p:cNvPr id="227" name="Google Shape;227;p30"/>
          <p:cNvPicPr preferRelativeResize="0"/>
          <p:nvPr/>
        </p:nvPicPr>
        <p:blipFill>
          <a:blip r:embed="rId5">
            <a:alphaModFix/>
          </a:blip>
          <a:stretch>
            <a:fillRect/>
          </a:stretch>
        </p:blipFill>
        <p:spPr>
          <a:xfrm>
            <a:off x="5102875" y="984137"/>
            <a:ext cx="3395876" cy="1910174"/>
          </a:xfrm>
          <a:prstGeom prst="rect">
            <a:avLst/>
          </a:prstGeom>
          <a:noFill/>
          <a:ln>
            <a:noFill/>
          </a:ln>
        </p:spPr>
      </p:pic>
      <p:pic>
        <p:nvPicPr>
          <p:cNvPr id="228" name="Google Shape;228;p30"/>
          <p:cNvPicPr preferRelativeResize="0"/>
          <p:nvPr/>
        </p:nvPicPr>
        <p:blipFill>
          <a:blip r:embed="rId6">
            <a:alphaModFix/>
          </a:blip>
          <a:stretch>
            <a:fillRect/>
          </a:stretch>
        </p:blipFill>
        <p:spPr>
          <a:xfrm>
            <a:off x="5102875" y="3028650"/>
            <a:ext cx="3395876" cy="1910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2"/>
        <p:cNvGrpSpPr/>
        <p:nvPr/>
      </p:nvGrpSpPr>
      <p:grpSpPr>
        <a:xfrm>
          <a:off x="0" y="0"/>
          <a:ext cx="0" cy="0"/>
          <a:chOff x="0" y="0"/>
          <a:chExt cx="0" cy="0"/>
        </a:xfrm>
      </p:grpSpPr>
      <p:sp>
        <p:nvSpPr>
          <p:cNvPr id="233" name="Google Shape;233;p31"/>
          <p:cNvSpPr txBox="1">
            <a:spLocks noGrp="1"/>
          </p:cNvSpPr>
          <p:nvPr>
            <p:ph type="title" idx="4294967295"/>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zh-CN">
                <a:latin typeface="Times New Roman"/>
                <a:ea typeface="Times New Roman"/>
                <a:cs typeface="Times New Roman"/>
                <a:sym typeface="Times New Roman"/>
              </a:rPr>
              <a:t>Enhanced DCGAN performance </a:t>
            </a:r>
            <a:endParaRPr>
              <a:latin typeface="Times New Roman"/>
              <a:ea typeface="Times New Roman"/>
              <a:cs typeface="Times New Roman"/>
              <a:sym typeface="Times New Roman"/>
            </a:endParaRPr>
          </a:p>
          <a:p>
            <a:pPr marL="0" lvl="0" indent="0" algn="l" rtl="0">
              <a:spcBef>
                <a:spcPts val="0"/>
              </a:spcBef>
              <a:spcAft>
                <a:spcPts val="0"/>
              </a:spcAft>
              <a:buNone/>
            </a:pPr>
            <a:r>
              <a:rPr lang="zh-CN">
                <a:latin typeface="Times New Roman"/>
                <a:ea typeface="Times New Roman"/>
                <a:cs typeface="Times New Roman"/>
                <a:sym typeface="Times New Roman"/>
              </a:rPr>
              <a:t>(128 x 128 Image Generator)</a:t>
            </a:r>
            <a:endParaRPr>
              <a:latin typeface="Times New Roman"/>
              <a:ea typeface="Times New Roman"/>
              <a:cs typeface="Times New Roman"/>
              <a:sym typeface="Times New Roman"/>
            </a:endParaRPr>
          </a:p>
        </p:txBody>
      </p:sp>
      <p:sp>
        <p:nvSpPr>
          <p:cNvPr id="234" name="Google Shape;234;p31"/>
          <p:cNvSpPr txBox="1">
            <a:spLocks noGrp="1"/>
          </p:cNvSpPr>
          <p:nvPr>
            <p:ph type="body" idx="4294967295"/>
          </p:nvPr>
        </p:nvSpPr>
        <p:spPr>
          <a:xfrm>
            <a:off x="387900" y="1144125"/>
            <a:ext cx="43005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a:latin typeface="Times New Roman"/>
                <a:ea typeface="Times New Roman"/>
                <a:cs typeface="Times New Roman"/>
                <a:sym typeface="Times New Roman"/>
              </a:rPr>
              <a:t>Output generated from 36 random latent space inputs:</a:t>
            </a:r>
            <a:endParaRPr>
              <a:latin typeface="Times New Roman"/>
              <a:ea typeface="Times New Roman"/>
              <a:cs typeface="Times New Roman"/>
              <a:sym typeface="Times New Roman"/>
            </a:endParaRPr>
          </a:p>
        </p:txBody>
      </p:sp>
      <p:sp>
        <p:nvSpPr>
          <p:cNvPr id="235" name="Google Shape;235;p31"/>
          <p:cNvSpPr txBox="1">
            <a:spLocks noGrp="1"/>
          </p:cNvSpPr>
          <p:nvPr>
            <p:ph type="body" idx="4294967295"/>
          </p:nvPr>
        </p:nvSpPr>
        <p:spPr>
          <a:xfrm>
            <a:off x="5943225" y="1144125"/>
            <a:ext cx="2529600" cy="73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CN">
                <a:latin typeface="Times New Roman"/>
                <a:ea typeface="Times New Roman"/>
                <a:cs typeface="Times New Roman"/>
                <a:sym typeface="Times New Roman"/>
              </a:rPr>
              <a:t>Example of good output: </a:t>
            </a:r>
            <a:endParaRPr>
              <a:latin typeface="Times New Roman"/>
              <a:ea typeface="Times New Roman"/>
              <a:cs typeface="Times New Roman"/>
              <a:sym typeface="Times New Roman"/>
            </a:endParaRPr>
          </a:p>
        </p:txBody>
      </p:sp>
      <p:pic>
        <p:nvPicPr>
          <p:cNvPr id="236" name="Google Shape;236;p31"/>
          <p:cNvPicPr preferRelativeResize="0"/>
          <p:nvPr/>
        </p:nvPicPr>
        <p:blipFill>
          <a:blip r:embed="rId3">
            <a:alphaModFix/>
          </a:blip>
          <a:stretch>
            <a:fillRect/>
          </a:stretch>
        </p:blipFill>
        <p:spPr>
          <a:xfrm>
            <a:off x="1005980" y="1876350"/>
            <a:ext cx="3118947" cy="3078899"/>
          </a:xfrm>
          <a:prstGeom prst="rect">
            <a:avLst/>
          </a:prstGeom>
          <a:noFill/>
          <a:ln>
            <a:noFill/>
          </a:ln>
        </p:spPr>
      </p:pic>
      <p:cxnSp>
        <p:nvCxnSpPr>
          <p:cNvPr id="237" name="Google Shape;237;p31"/>
          <p:cNvCxnSpPr/>
          <p:nvPr/>
        </p:nvCxnSpPr>
        <p:spPr>
          <a:xfrm rot="10800000" flipH="1">
            <a:off x="3072975" y="3476750"/>
            <a:ext cx="2303700" cy="1159500"/>
          </a:xfrm>
          <a:prstGeom prst="straightConnector1">
            <a:avLst/>
          </a:prstGeom>
          <a:noFill/>
          <a:ln w="28575" cap="flat" cmpd="sng">
            <a:solidFill>
              <a:schemeClr val="dk1"/>
            </a:solidFill>
            <a:prstDash val="solid"/>
            <a:round/>
            <a:headEnd type="none" w="med" len="med"/>
            <a:tailEnd type="triangle" w="med" len="med"/>
          </a:ln>
        </p:spPr>
      </p:cxnSp>
      <p:pic>
        <p:nvPicPr>
          <p:cNvPr id="238" name="Google Shape;238;p31"/>
          <p:cNvPicPr preferRelativeResize="0"/>
          <p:nvPr/>
        </p:nvPicPr>
        <p:blipFill>
          <a:blip r:embed="rId4">
            <a:alphaModFix/>
          </a:blip>
          <a:stretch>
            <a:fillRect/>
          </a:stretch>
        </p:blipFill>
        <p:spPr>
          <a:xfrm>
            <a:off x="5648550" y="1869113"/>
            <a:ext cx="3118951" cy="30933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2"/>
        <p:cNvGrpSpPr/>
        <p:nvPr/>
      </p:nvGrpSpPr>
      <p:grpSpPr>
        <a:xfrm>
          <a:off x="0" y="0"/>
          <a:ext cx="0" cy="0"/>
          <a:chOff x="0" y="0"/>
          <a:chExt cx="0" cy="0"/>
        </a:xfrm>
      </p:grpSpPr>
      <p:sp>
        <p:nvSpPr>
          <p:cNvPr id="243" name="Google Shape;243;p32"/>
          <p:cNvSpPr txBox="1"/>
          <p:nvPr/>
        </p:nvSpPr>
        <p:spPr>
          <a:xfrm>
            <a:off x="276025" y="1012575"/>
            <a:ext cx="4954200" cy="2413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E4E8EC"/>
              </a:buClr>
              <a:buSzPts val="1400"/>
              <a:buFont typeface="Times New Roman"/>
              <a:buChar char="●"/>
            </a:pPr>
            <a:r>
              <a:rPr lang="zh-CN">
                <a:solidFill>
                  <a:srgbClr val="E4E8EC"/>
                </a:solidFill>
                <a:highlight>
                  <a:srgbClr val="0D1117"/>
                </a:highlight>
                <a:latin typeface="Times New Roman"/>
                <a:ea typeface="Times New Roman"/>
                <a:cs typeface="Times New Roman"/>
                <a:sym typeface="Times New Roman"/>
              </a:rPr>
              <a:t>Upscaling Image Resolution.</a:t>
            </a:r>
            <a:endParaRPr>
              <a:solidFill>
                <a:srgbClr val="E4E8EC"/>
              </a:solidFill>
              <a:highlight>
                <a:srgbClr val="0D1117"/>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E4E8EC"/>
              </a:buClr>
              <a:buSzPts val="1400"/>
              <a:buFont typeface="Times New Roman"/>
              <a:buChar char="●"/>
            </a:pPr>
            <a:r>
              <a:rPr lang="zh-CN">
                <a:solidFill>
                  <a:srgbClr val="E4E8EC"/>
                </a:solidFill>
                <a:highlight>
                  <a:srgbClr val="0D1117"/>
                </a:highlight>
                <a:latin typeface="Times New Roman"/>
                <a:ea typeface="Times New Roman"/>
                <a:cs typeface="Times New Roman"/>
                <a:sym typeface="Times New Roman"/>
              </a:rPr>
              <a:t>A trained DCGAN (using Train_Enhanced_DCGAN.ipynb) is loaded to generate low-resolution images.</a:t>
            </a:r>
            <a:endParaRPr>
              <a:solidFill>
                <a:srgbClr val="E4E8EC"/>
              </a:solidFill>
              <a:highlight>
                <a:srgbClr val="0D1117"/>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E4E8EC"/>
              </a:buClr>
              <a:buSzPts val="1400"/>
              <a:buFont typeface="Times New Roman"/>
              <a:buChar char="●"/>
            </a:pPr>
            <a:r>
              <a:rPr lang="zh-CN">
                <a:solidFill>
                  <a:srgbClr val="E4E8EC"/>
                </a:solidFill>
                <a:highlight>
                  <a:srgbClr val="0D1117"/>
                </a:highlight>
                <a:latin typeface="Times New Roman"/>
                <a:ea typeface="Times New Roman"/>
                <a:cs typeface="Times New Roman"/>
                <a:sym typeface="Times New Roman"/>
              </a:rPr>
              <a:t>A SRGAN model trained by others is used to scale-up the resolution of the generate images.</a:t>
            </a:r>
            <a:endParaRPr>
              <a:solidFill>
                <a:srgbClr val="E4E8EC"/>
              </a:solidFill>
              <a:highlight>
                <a:srgbClr val="0D1117"/>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E4E8EC"/>
              </a:buClr>
              <a:buSzPts val="1400"/>
              <a:buFont typeface="Times New Roman"/>
              <a:buChar char="●"/>
            </a:pPr>
            <a:r>
              <a:rPr lang="zh-CN">
                <a:solidFill>
                  <a:srgbClr val="E4E8EC"/>
                </a:solidFill>
                <a:highlight>
                  <a:srgbClr val="0D1117"/>
                </a:highlight>
                <a:latin typeface="Times New Roman"/>
                <a:ea typeface="Times New Roman"/>
                <a:cs typeface="Times New Roman"/>
                <a:sym typeface="Times New Roman"/>
              </a:rPr>
              <a:t>The figure below shows a comparison between a generated 128 * 128 image (using the model we trained) and the result of upscaling.</a:t>
            </a:r>
            <a:endParaRPr>
              <a:solidFill>
                <a:srgbClr val="E4E8EC"/>
              </a:solidFill>
              <a:highlight>
                <a:srgbClr val="0D1117"/>
              </a:highlight>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p:txBody>
      </p:sp>
      <p:sp>
        <p:nvSpPr>
          <p:cNvPr id="244" name="Google Shape;244;p32"/>
          <p:cNvSpPr txBox="1"/>
          <p:nvPr/>
        </p:nvSpPr>
        <p:spPr>
          <a:xfrm>
            <a:off x="276033" y="366075"/>
            <a:ext cx="8261400" cy="6465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zh-CN" sz="3000">
                <a:solidFill>
                  <a:schemeClr val="dk1"/>
                </a:solidFill>
                <a:latin typeface="Times New Roman"/>
                <a:ea typeface="Times New Roman"/>
                <a:cs typeface="Times New Roman"/>
                <a:sym typeface="Times New Roman"/>
              </a:rPr>
              <a:t>SRGAN - Super Resolution GAN </a:t>
            </a:r>
            <a:endParaRPr>
              <a:latin typeface="Times New Roman"/>
              <a:ea typeface="Times New Roman"/>
              <a:cs typeface="Times New Roman"/>
              <a:sym typeface="Times New Roman"/>
            </a:endParaRPr>
          </a:p>
        </p:txBody>
      </p:sp>
      <p:pic>
        <p:nvPicPr>
          <p:cNvPr id="245" name="Google Shape;245;p32"/>
          <p:cNvPicPr preferRelativeResize="0"/>
          <p:nvPr/>
        </p:nvPicPr>
        <p:blipFill>
          <a:blip r:embed="rId3">
            <a:alphaModFix/>
          </a:blip>
          <a:stretch>
            <a:fillRect/>
          </a:stretch>
        </p:blipFill>
        <p:spPr>
          <a:xfrm>
            <a:off x="5296625" y="1337000"/>
            <a:ext cx="3608975" cy="3608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1"/>
        <p:cNvGrpSpPr/>
        <p:nvPr/>
      </p:nvGrpSpPr>
      <p:grpSpPr>
        <a:xfrm>
          <a:off x="0" y="0"/>
          <a:ext cx="0" cy="0"/>
          <a:chOff x="0" y="0"/>
          <a:chExt cx="0" cy="0"/>
        </a:xfrm>
      </p:grpSpPr>
      <p:sp>
        <p:nvSpPr>
          <p:cNvPr id="82" name="Google Shape;82;p15"/>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83" name="Google Shape;83;p15"/>
          <p:cNvSpPr txBox="1">
            <a:spLocks noGrp="1"/>
          </p:cNvSpPr>
          <p:nvPr>
            <p:ph type="title"/>
          </p:nvPr>
        </p:nvSpPr>
        <p:spPr>
          <a:xfrm>
            <a:off x="4571994" y="550216"/>
            <a:ext cx="3100200" cy="1084800"/>
          </a:xfrm>
          <a:prstGeom prst="rect">
            <a:avLst/>
          </a:prstGeom>
          <a:noFill/>
          <a:ln>
            <a:noFill/>
          </a:ln>
        </p:spPr>
        <p:txBody>
          <a:bodyPr spcFirstLastPara="1" wrap="square" lIns="82300" tIns="82300" rIns="82300" bIns="68575" anchor="t" anchorCtr="0">
            <a:normAutofit/>
          </a:bodyPr>
          <a:lstStyle/>
          <a:p>
            <a:pPr marL="0" lvl="0" indent="0" algn="l" rtl="0">
              <a:lnSpc>
                <a:spcPct val="110000"/>
              </a:lnSpc>
              <a:spcBef>
                <a:spcPts val="0"/>
              </a:spcBef>
              <a:spcAft>
                <a:spcPts val="0"/>
              </a:spcAft>
              <a:buClr>
                <a:schemeClr val="dk1"/>
              </a:buClr>
              <a:buSzPts val="3300"/>
              <a:buFont typeface="Quattrocento Sans"/>
              <a:buNone/>
            </a:pPr>
            <a:r>
              <a:rPr lang="zh-CN">
                <a:latin typeface="Times New Roman"/>
                <a:ea typeface="Times New Roman"/>
                <a:cs typeface="Times New Roman"/>
                <a:sym typeface="Times New Roman"/>
              </a:rPr>
              <a:t>AGENDA</a:t>
            </a:r>
            <a:endParaRPr>
              <a:latin typeface="Times New Roman"/>
              <a:ea typeface="Times New Roman"/>
              <a:cs typeface="Times New Roman"/>
              <a:sym typeface="Times New Roman"/>
            </a:endParaRPr>
          </a:p>
        </p:txBody>
      </p:sp>
      <p:sp>
        <p:nvSpPr>
          <p:cNvPr id="84" name="Google Shape;84;p15"/>
          <p:cNvSpPr txBox="1">
            <a:spLocks noGrp="1"/>
          </p:cNvSpPr>
          <p:nvPr>
            <p:ph type="body" idx="1"/>
          </p:nvPr>
        </p:nvSpPr>
        <p:spPr>
          <a:xfrm>
            <a:off x="4572000" y="1822875"/>
            <a:ext cx="4432800" cy="2391300"/>
          </a:xfrm>
          <a:prstGeom prst="rect">
            <a:avLst/>
          </a:prstGeom>
          <a:noFill/>
          <a:ln>
            <a:noFill/>
          </a:ln>
        </p:spPr>
        <p:txBody>
          <a:bodyPr spcFirstLastPara="1" wrap="square" lIns="82300" tIns="82300" rIns="82300" bIns="68575" anchor="t" anchorCtr="0">
            <a:normAutofit/>
          </a:bodyPr>
          <a:lstStyle/>
          <a:p>
            <a:pPr marL="0" lvl="0" indent="0" algn="l" rtl="0">
              <a:lnSpc>
                <a:spcPct val="114000"/>
              </a:lnSpc>
              <a:spcBef>
                <a:spcPts val="0"/>
              </a:spcBef>
              <a:spcAft>
                <a:spcPts val="0"/>
              </a:spcAft>
              <a:buNone/>
            </a:pPr>
            <a:r>
              <a:rPr lang="zh-CN" sz="2000">
                <a:latin typeface="Times New Roman"/>
                <a:ea typeface="Times New Roman"/>
                <a:cs typeface="Times New Roman"/>
                <a:sym typeface="Times New Roman"/>
              </a:rPr>
              <a:t>Artificial neural networks (ANNs) :</a:t>
            </a:r>
            <a:endParaRPr sz="2000">
              <a:latin typeface="Times New Roman"/>
              <a:ea typeface="Times New Roman"/>
              <a:cs typeface="Times New Roman"/>
              <a:sym typeface="Times New Roman"/>
            </a:endParaRPr>
          </a:p>
          <a:p>
            <a:pPr marL="520700" lvl="1" indent="-203200" algn="l" rtl="0">
              <a:lnSpc>
                <a:spcPct val="114000"/>
              </a:lnSpc>
              <a:spcBef>
                <a:spcPts val="400"/>
              </a:spcBef>
              <a:spcAft>
                <a:spcPts val="0"/>
              </a:spcAft>
              <a:buClr>
                <a:schemeClr val="dk1"/>
              </a:buClr>
              <a:buSzPts val="2000"/>
              <a:buFont typeface="Times New Roman"/>
              <a:buChar char="○"/>
            </a:pPr>
            <a:r>
              <a:rPr lang="zh-CN" sz="2000">
                <a:latin typeface="Times New Roman"/>
                <a:ea typeface="Times New Roman"/>
                <a:cs typeface="Times New Roman"/>
                <a:sym typeface="Times New Roman"/>
              </a:rPr>
              <a:t>Autoencoder Neural Network </a:t>
            </a:r>
            <a:endParaRPr sz="2000">
              <a:latin typeface="Times New Roman"/>
              <a:ea typeface="Times New Roman"/>
              <a:cs typeface="Times New Roman"/>
              <a:sym typeface="Times New Roman"/>
            </a:endParaRPr>
          </a:p>
          <a:p>
            <a:pPr marL="520700" lvl="1" indent="-203200" algn="l" rtl="0">
              <a:lnSpc>
                <a:spcPct val="114000"/>
              </a:lnSpc>
              <a:spcBef>
                <a:spcPts val="400"/>
              </a:spcBef>
              <a:spcAft>
                <a:spcPts val="0"/>
              </a:spcAft>
              <a:buClr>
                <a:schemeClr val="dk1"/>
              </a:buClr>
              <a:buSzPts val="2000"/>
              <a:buFont typeface="Times New Roman"/>
              <a:buChar char="○"/>
            </a:pPr>
            <a:r>
              <a:rPr lang="zh-CN" sz="2000">
                <a:latin typeface="Times New Roman"/>
                <a:ea typeface="Times New Roman"/>
                <a:cs typeface="Times New Roman"/>
                <a:sym typeface="Times New Roman"/>
              </a:rPr>
              <a:t>Generative Adversarial Networks</a:t>
            </a:r>
            <a:endParaRPr sz="2000">
              <a:latin typeface="Times New Roman"/>
              <a:ea typeface="Times New Roman"/>
              <a:cs typeface="Times New Roman"/>
              <a:sym typeface="Times New Roman"/>
            </a:endParaRPr>
          </a:p>
          <a:p>
            <a:pPr marL="0" lvl="0" indent="0" algn="l" rtl="0">
              <a:lnSpc>
                <a:spcPct val="114000"/>
              </a:lnSpc>
              <a:spcBef>
                <a:spcPts val="800"/>
              </a:spcBef>
              <a:spcAft>
                <a:spcPts val="1200"/>
              </a:spcAft>
              <a:buClr>
                <a:schemeClr val="dk1"/>
              </a:buClr>
              <a:buSzPts val="1800"/>
              <a:buNone/>
            </a:pPr>
            <a:endParaRPr>
              <a:latin typeface="Times New Roman"/>
              <a:ea typeface="Times New Roman"/>
              <a:cs typeface="Times New Roman"/>
              <a:sym typeface="Times New Roman"/>
            </a:endParaRPr>
          </a:p>
        </p:txBody>
      </p:sp>
      <p:pic>
        <p:nvPicPr>
          <p:cNvPr id="85" name="Google Shape;85;p15" descr="Human brain nerve cells"/>
          <p:cNvPicPr preferRelativeResize="0"/>
          <p:nvPr/>
        </p:nvPicPr>
        <p:blipFill rotWithShape="1">
          <a:blip r:embed="rId3">
            <a:alphaModFix/>
          </a:blip>
          <a:srcRect l="1458" r="22342"/>
          <a:stretch/>
        </p:blipFill>
        <p:spPr>
          <a:xfrm>
            <a:off x="23" y="0"/>
            <a:ext cx="422935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249"/>
        <p:cNvGrpSpPr/>
        <p:nvPr/>
      </p:nvGrpSpPr>
      <p:grpSpPr>
        <a:xfrm>
          <a:off x="0" y="0"/>
          <a:ext cx="0" cy="0"/>
          <a:chOff x="0" y="0"/>
          <a:chExt cx="0" cy="0"/>
        </a:xfrm>
      </p:grpSpPr>
      <p:pic>
        <p:nvPicPr>
          <p:cNvPr id="250" name="Google Shape;250;p33"/>
          <p:cNvPicPr preferRelativeResize="0"/>
          <p:nvPr/>
        </p:nvPicPr>
        <p:blipFill>
          <a:blip r:embed="rId3">
            <a:alphaModFix/>
          </a:blip>
          <a:stretch>
            <a:fillRect/>
          </a:stretch>
        </p:blipFill>
        <p:spPr>
          <a:xfrm>
            <a:off x="1551175" y="1694400"/>
            <a:ext cx="6041651" cy="3020826"/>
          </a:xfrm>
          <a:prstGeom prst="rect">
            <a:avLst/>
          </a:prstGeom>
          <a:noFill/>
          <a:ln>
            <a:noFill/>
          </a:ln>
        </p:spPr>
      </p:pic>
      <p:sp>
        <p:nvSpPr>
          <p:cNvPr id="251" name="Google Shape;251;p33"/>
          <p:cNvSpPr txBox="1"/>
          <p:nvPr/>
        </p:nvSpPr>
        <p:spPr>
          <a:xfrm>
            <a:off x="276033" y="366075"/>
            <a:ext cx="8261400" cy="6465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zh-CN" sz="3000">
                <a:solidFill>
                  <a:schemeClr val="dk1"/>
                </a:solidFill>
                <a:latin typeface="Times New Roman"/>
                <a:ea typeface="Times New Roman"/>
                <a:cs typeface="Times New Roman"/>
                <a:sym typeface="Times New Roman"/>
              </a:rPr>
              <a:t>SRGAN - Upscaling Image Size</a:t>
            </a:r>
            <a:endParaRPr>
              <a:latin typeface="Times New Roman"/>
              <a:ea typeface="Times New Roman"/>
              <a:cs typeface="Times New Roman"/>
              <a:sym typeface="Times New Roman"/>
            </a:endParaRPr>
          </a:p>
        </p:txBody>
      </p:sp>
      <p:sp>
        <p:nvSpPr>
          <p:cNvPr id="252" name="Google Shape;252;p33"/>
          <p:cNvSpPr txBox="1"/>
          <p:nvPr/>
        </p:nvSpPr>
        <p:spPr>
          <a:xfrm>
            <a:off x="276025" y="1012575"/>
            <a:ext cx="53412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E4E8EC"/>
              </a:buClr>
              <a:buSzPts val="1400"/>
              <a:buFont typeface="Times New Roman"/>
              <a:buChar char="●"/>
            </a:pPr>
            <a:r>
              <a:rPr lang="zh-CN">
                <a:solidFill>
                  <a:srgbClr val="E4E8EC"/>
                </a:solidFill>
                <a:highlight>
                  <a:srgbClr val="0D1117"/>
                </a:highlight>
                <a:latin typeface="Times New Roman"/>
                <a:ea typeface="Times New Roman"/>
                <a:cs typeface="Times New Roman"/>
                <a:sym typeface="Times New Roman"/>
              </a:rPr>
              <a:t>Example of upscaling 64 *64 image using a pretrained SRGAN.</a:t>
            </a:r>
            <a:endParaRPr sz="16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6"/>
        <p:cNvGrpSpPr/>
        <p:nvPr/>
      </p:nvGrpSpPr>
      <p:grpSpPr>
        <a:xfrm>
          <a:off x="0" y="0"/>
          <a:ext cx="0" cy="0"/>
          <a:chOff x="0" y="0"/>
          <a:chExt cx="0" cy="0"/>
        </a:xfrm>
      </p:grpSpPr>
      <p:sp>
        <p:nvSpPr>
          <p:cNvPr id="257" name="Google Shape;257;p34"/>
          <p:cNvSpPr txBox="1">
            <a:spLocks noGrp="1"/>
          </p:cNvSpPr>
          <p:nvPr>
            <p:ph type="title"/>
          </p:nvPr>
        </p:nvSpPr>
        <p:spPr>
          <a:xfrm>
            <a:off x="423862" y="903541"/>
            <a:ext cx="6200400" cy="1084800"/>
          </a:xfrm>
          <a:prstGeom prst="rect">
            <a:avLst/>
          </a:prstGeom>
        </p:spPr>
        <p:txBody>
          <a:bodyPr spcFirstLastPara="1" wrap="square" lIns="82300" tIns="82300" rIns="82300" bIns="68575" anchor="t" anchorCtr="0">
            <a:normAutofit/>
          </a:bodyPr>
          <a:lstStyle/>
          <a:p>
            <a:pPr marL="0" lvl="0" indent="0" algn="l" rtl="0">
              <a:spcBef>
                <a:spcPts val="0"/>
              </a:spcBef>
              <a:spcAft>
                <a:spcPts val="0"/>
              </a:spcAft>
              <a:buNone/>
            </a:pPr>
            <a:endParaRPr/>
          </a:p>
        </p:txBody>
      </p:sp>
      <p:sp>
        <p:nvSpPr>
          <p:cNvPr id="258" name="Google Shape;258;p34"/>
          <p:cNvSpPr txBox="1">
            <a:spLocks noGrp="1"/>
          </p:cNvSpPr>
          <p:nvPr>
            <p:ph type="body" idx="1"/>
          </p:nvPr>
        </p:nvSpPr>
        <p:spPr>
          <a:xfrm>
            <a:off x="423863" y="2018728"/>
            <a:ext cx="6200400" cy="2391300"/>
          </a:xfrm>
          <a:prstGeom prst="rect">
            <a:avLst/>
          </a:prstGeom>
        </p:spPr>
        <p:txBody>
          <a:bodyPr spcFirstLastPara="1" wrap="square" lIns="82300" tIns="82300" rIns="82300" bIns="68575" anchor="t" anchorCtr="0">
            <a:normAutofit/>
          </a:bodyPr>
          <a:lstStyle/>
          <a:p>
            <a:pPr marL="0" lvl="0" indent="0" algn="l" rtl="0">
              <a:spcBef>
                <a:spcPts val="800"/>
              </a:spcBef>
              <a:spcAft>
                <a:spcPts val="1200"/>
              </a:spcAft>
              <a:buNone/>
            </a:pPr>
            <a:endParaRPr/>
          </a:p>
        </p:txBody>
      </p:sp>
      <p:sp>
        <p:nvSpPr>
          <p:cNvPr id="259" name="Google Shape;259;p34"/>
          <p:cNvSpPr/>
          <p:nvPr/>
        </p:nvSpPr>
        <p:spPr>
          <a:xfrm>
            <a:off x="4350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zh-CN">
                <a:solidFill>
                  <a:schemeClr val="lt1"/>
                </a:solidFill>
                <a:latin typeface="Quattrocento Sans"/>
                <a:ea typeface="Quattrocento Sans"/>
                <a:cs typeface="Quattrocento Sans"/>
                <a:sym typeface="Quattrocento Sans"/>
              </a:rPr>
              <a:t>https://github.com/Zhiqing-Xu/Basic_GAN/blob/main/Run_Image_Generator_Main.ipynb</a:t>
            </a:r>
            <a:endParaRPr sz="1400">
              <a:solidFill>
                <a:schemeClr val="lt1"/>
              </a:solidFill>
              <a:latin typeface="Quattrocento Sans"/>
              <a:ea typeface="Quattrocento Sans"/>
              <a:cs typeface="Quattrocento Sans"/>
              <a:sym typeface="Quattrocento Sans"/>
            </a:endParaRPr>
          </a:p>
        </p:txBody>
      </p:sp>
      <p:pic>
        <p:nvPicPr>
          <p:cNvPr id="260" name="Google Shape;260;p34"/>
          <p:cNvPicPr preferRelativeResize="0"/>
          <p:nvPr/>
        </p:nvPicPr>
        <p:blipFill rotWithShape="1">
          <a:blip r:embed="rId3">
            <a:alphaModFix/>
          </a:blip>
          <a:srcRect l="2752" b="57297"/>
          <a:stretch/>
        </p:blipFill>
        <p:spPr>
          <a:xfrm>
            <a:off x="198800" y="1157524"/>
            <a:ext cx="8833402" cy="2779209"/>
          </a:xfrm>
          <a:prstGeom prst="rect">
            <a:avLst/>
          </a:prstGeom>
          <a:noFill/>
          <a:ln>
            <a:noFill/>
          </a:ln>
        </p:spPr>
      </p:pic>
      <p:sp>
        <p:nvSpPr>
          <p:cNvPr id="261" name="Google Shape;261;p34"/>
          <p:cNvSpPr txBox="1"/>
          <p:nvPr/>
        </p:nvSpPr>
        <p:spPr>
          <a:xfrm>
            <a:off x="226308" y="145250"/>
            <a:ext cx="8261400" cy="6465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zh-CN" sz="3000" dirty="0">
                <a:solidFill>
                  <a:schemeClr val="dk1"/>
                </a:solidFill>
                <a:latin typeface="Times New Roman"/>
                <a:ea typeface="Times New Roman"/>
                <a:cs typeface="Times New Roman"/>
                <a:sym typeface="Times New Roman"/>
              </a:rPr>
              <a:t>Virtual Faces Generator</a:t>
            </a:r>
            <a:endParaRPr dirty="0">
              <a:latin typeface="Times New Roman"/>
              <a:ea typeface="Times New Roman"/>
              <a:cs typeface="Times New Roman"/>
              <a:sym typeface="Times New Roman"/>
            </a:endParaRPr>
          </a:p>
        </p:txBody>
      </p:sp>
      <p:pic>
        <p:nvPicPr>
          <p:cNvPr id="262" name="Google Shape;262;p34"/>
          <p:cNvPicPr preferRelativeResize="0"/>
          <p:nvPr/>
        </p:nvPicPr>
        <p:blipFill rotWithShape="1">
          <a:blip r:embed="rId3">
            <a:alphaModFix/>
          </a:blip>
          <a:srcRect l="3329" t="42283" r="55970" b="1308"/>
          <a:stretch/>
        </p:blipFill>
        <p:spPr>
          <a:xfrm>
            <a:off x="6272110" y="2511525"/>
            <a:ext cx="2579290" cy="2496076"/>
          </a:xfrm>
          <a:prstGeom prst="rect">
            <a:avLst/>
          </a:prstGeom>
          <a:noFill/>
          <a:ln>
            <a:noFill/>
          </a:ln>
        </p:spPr>
      </p:pic>
      <p:sp>
        <p:nvSpPr>
          <p:cNvPr id="263" name="Google Shape;263;p34"/>
          <p:cNvSpPr txBox="1"/>
          <p:nvPr/>
        </p:nvSpPr>
        <p:spPr>
          <a:xfrm>
            <a:off x="327650" y="757325"/>
            <a:ext cx="76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dirty="0">
                <a:solidFill>
                  <a:srgbClr val="E4E8EC"/>
                </a:solidFill>
                <a:highlight>
                  <a:srgbClr val="0D1117"/>
                </a:highlight>
                <a:latin typeface="Times New Roman"/>
                <a:ea typeface="Times New Roman"/>
                <a:cs typeface="Times New Roman"/>
                <a:sym typeface="Times New Roman"/>
              </a:rPr>
              <a:t>https://github.com/Zhiqing-Xu/Basic_GAN/blob/main/Run_Image_Generator_Main.ipynb</a:t>
            </a:r>
            <a:endParaRPr sz="1600" dirty="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sp>
        <p:nvSpPr>
          <p:cNvPr id="91" name="Google Shape;91;p16"/>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92" name="Google Shape;92;p16"/>
          <p:cNvSpPr txBox="1">
            <a:spLocks noGrp="1"/>
          </p:cNvSpPr>
          <p:nvPr>
            <p:ph type="title"/>
          </p:nvPr>
        </p:nvSpPr>
        <p:spPr>
          <a:xfrm>
            <a:off x="739500" y="1732025"/>
            <a:ext cx="4045200" cy="1506300"/>
          </a:xfrm>
          <a:prstGeom prst="rect">
            <a:avLst/>
          </a:prstGeom>
          <a:noFill/>
          <a:ln>
            <a:noFill/>
          </a:ln>
        </p:spPr>
        <p:txBody>
          <a:bodyPr spcFirstLastPara="1" wrap="square" lIns="82300" tIns="82300" rIns="82300" bIns="68575" anchor="t" anchorCtr="0">
            <a:noAutofit/>
          </a:bodyPr>
          <a:lstStyle/>
          <a:p>
            <a:pPr marL="0" lvl="0" indent="0" algn="l" rtl="0">
              <a:lnSpc>
                <a:spcPct val="110000"/>
              </a:lnSpc>
              <a:spcBef>
                <a:spcPts val="0"/>
              </a:spcBef>
              <a:spcAft>
                <a:spcPts val="0"/>
              </a:spcAft>
              <a:buClr>
                <a:schemeClr val="dk1"/>
              </a:buClr>
              <a:buSzPts val="2970"/>
              <a:buFont typeface="Quattrocento Sans"/>
              <a:buNone/>
            </a:pPr>
            <a:r>
              <a:rPr lang="zh-CN" sz="3320">
                <a:latin typeface="Times New Roman"/>
                <a:ea typeface="Times New Roman"/>
                <a:cs typeface="Times New Roman"/>
                <a:sym typeface="Times New Roman"/>
              </a:rPr>
              <a:t>Artificial Neural Networks (ANNs)</a:t>
            </a:r>
            <a:endParaRPr sz="3320">
              <a:latin typeface="Times New Roman"/>
              <a:ea typeface="Times New Roman"/>
              <a:cs typeface="Times New Roman"/>
              <a:sym typeface="Times New Roman"/>
            </a:endParaRPr>
          </a:p>
        </p:txBody>
      </p:sp>
      <p:grpSp>
        <p:nvGrpSpPr>
          <p:cNvPr id="93" name="Google Shape;93;p16"/>
          <p:cNvGrpSpPr/>
          <p:nvPr/>
        </p:nvGrpSpPr>
        <p:grpSpPr>
          <a:xfrm>
            <a:off x="5271302" y="933607"/>
            <a:ext cx="2812266" cy="3276291"/>
            <a:chOff x="1489608" y="1792"/>
            <a:chExt cx="3749688" cy="4368388"/>
          </a:xfrm>
        </p:grpSpPr>
        <p:sp>
          <p:nvSpPr>
            <p:cNvPr id="94" name="Google Shape;94;p16"/>
            <p:cNvSpPr/>
            <p:nvPr/>
          </p:nvSpPr>
          <p:spPr>
            <a:xfrm>
              <a:off x="1489608" y="1792"/>
              <a:ext cx="3749688" cy="1143655"/>
            </a:xfrm>
            <a:prstGeom prst="rect">
              <a:avLst/>
            </a:prstGeom>
            <a:solidFill>
              <a:srgbClr val="BF9000"/>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5" name="Google Shape;95;p16"/>
            <p:cNvSpPr txBox="1"/>
            <p:nvPr/>
          </p:nvSpPr>
          <p:spPr>
            <a:xfrm>
              <a:off x="1489608" y="1792"/>
              <a:ext cx="3749688" cy="1143655"/>
            </a:xfrm>
            <a:prstGeom prst="rect">
              <a:avLst/>
            </a:prstGeom>
            <a:solidFill>
              <a:srgbClr val="BF9000"/>
            </a:solid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r>
                <a:rPr lang="zh-CN" sz="1800" b="1" i="0">
                  <a:latin typeface="Times New Roman"/>
                  <a:ea typeface="Times New Roman"/>
                  <a:cs typeface="Times New Roman"/>
                  <a:sym typeface="Times New Roman"/>
                </a:rPr>
                <a:t>Inspired by the structure and function of human brain</a:t>
              </a:r>
              <a:endParaRPr sz="1800" b="1">
                <a:latin typeface="Times New Roman"/>
                <a:ea typeface="Times New Roman"/>
                <a:cs typeface="Times New Roman"/>
                <a:sym typeface="Times New Roman"/>
              </a:endParaRPr>
            </a:p>
          </p:txBody>
        </p:sp>
        <p:sp>
          <p:nvSpPr>
            <p:cNvPr id="96" name="Google Shape;96;p16"/>
            <p:cNvSpPr/>
            <p:nvPr/>
          </p:nvSpPr>
          <p:spPr>
            <a:xfrm>
              <a:off x="1489608" y="1614158"/>
              <a:ext cx="3749688" cy="1143655"/>
            </a:xfrm>
            <a:prstGeom prst="rect">
              <a:avLst/>
            </a:prstGeom>
            <a:solidFill>
              <a:srgbClr val="BF9000"/>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7" name="Google Shape;97;p16"/>
            <p:cNvSpPr txBox="1"/>
            <p:nvPr/>
          </p:nvSpPr>
          <p:spPr>
            <a:xfrm>
              <a:off x="1489608" y="1614158"/>
              <a:ext cx="3749688" cy="1143655"/>
            </a:xfrm>
            <a:prstGeom prst="rect">
              <a:avLst/>
            </a:prstGeom>
            <a:solidFill>
              <a:srgbClr val="BF9000"/>
            </a:solid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r>
                <a:rPr lang="zh-CN" sz="1800" b="1" i="0">
                  <a:latin typeface="Times New Roman"/>
                  <a:ea typeface="Times New Roman"/>
                  <a:cs typeface="Times New Roman"/>
                  <a:sym typeface="Times New Roman"/>
                </a:rPr>
                <a:t>Consist of layers of ”neurons”</a:t>
              </a:r>
              <a:endParaRPr sz="1800" b="1">
                <a:latin typeface="Times New Roman"/>
                <a:ea typeface="Times New Roman"/>
                <a:cs typeface="Times New Roman"/>
                <a:sym typeface="Times New Roman"/>
              </a:endParaRPr>
            </a:p>
          </p:txBody>
        </p:sp>
        <p:sp>
          <p:nvSpPr>
            <p:cNvPr id="98" name="Google Shape;98;p16"/>
            <p:cNvSpPr/>
            <p:nvPr/>
          </p:nvSpPr>
          <p:spPr>
            <a:xfrm>
              <a:off x="1489608" y="3226525"/>
              <a:ext cx="3749688" cy="1143655"/>
            </a:xfrm>
            <a:prstGeom prst="rect">
              <a:avLst/>
            </a:prstGeom>
            <a:solidFill>
              <a:srgbClr val="BF9000"/>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1489608" y="3226525"/>
              <a:ext cx="3749688" cy="1143655"/>
            </a:xfrm>
            <a:prstGeom prst="rect">
              <a:avLst/>
            </a:prstGeom>
            <a:solidFill>
              <a:srgbClr val="BF9000"/>
            </a:solid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r>
                <a:rPr lang="zh-CN" sz="1800" b="1" i="0">
                  <a:latin typeface="Times New Roman"/>
                  <a:ea typeface="Times New Roman"/>
                  <a:cs typeface="Times New Roman"/>
                  <a:sym typeface="Times New Roman"/>
                </a:rPr>
                <a:t>Apply in image classification, natural language processing, etc.</a:t>
              </a:r>
              <a:endParaRPr sz="1800" b="1">
                <a:latin typeface="Times New Roman"/>
                <a:ea typeface="Times New Roman"/>
                <a:cs typeface="Times New Roman"/>
                <a:sym typeface="Times New Roma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3"/>
        <p:cNvGrpSpPr/>
        <p:nvPr/>
      </p:nvGrpSpPr>
      <p:grpSpPr>
        <a:xfrm>
          <a:off x="0" y="0"/>
          <a:ext cx="0" cy="0"/>
          <a:chOff x="0" y="0"/>
          <a:chExt cx="0" cy="0"/>
        </a:xfrm>
      </p:grpSpPr>
      <p:sp>
        <p:nvSpPr>
          <p:cNvPr id="104" name="Google Shape;104;p17"/>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05" name="Google Shape;105;p17"/>
          <p:cNvSpPr txBox="1">
            <a:spLocks noGrp="1"/>
          </p:cNvSpPr>
          <p:nvPr>
            <p:ph type="title"/>
          </p:nvPr>
        </p:nvSpPr>
        <p:spPr>
          <a:xfrm>
            <a:off x="4616779" y="903541"/>
            <a:ext cx="4103351" cy="742379"/>
          </a:xfrm>
          <a:prstGeom prst="rect">
            <a:avLst/>
          </a:prstGeom>
          <a:noFill/>
          <a:ln>
            <a:noFill/>
          </a:ln>
        </p:spPr>
        <p:txBody>
          <a:bodyPr spcFirstLastPara="1" wrap="square" lIns="82300" tIns="82300" rIns="82300" bIns="68575" anchor="t" anchorCtr="0">
            <a:normAutofit/>
          </a:bodyPr>
          <a:lstStyle/>
          <a:p>
            <a:pPr marL="0" lvl="0" indent="0" algn="l" rtl="0">
              <a:lnSpc>
                <a:spcPct val="100000"/>
              </a:lnSpc>
              <a:spcBef>
                <a:spcPts val="0"/>
              </a:spcBef>
              <a:spcAft>
                <a:spcPts val="0"/>
              </a:spcAft>
              <a:buClr>
                <a:schemeClr val="dk1"/>
              </a:buClr>
              <a:buSzPts val="2800"/>
              <a:buFont typeface="Quattrocento Sans"/>
              <a:buNone/>
            </a:pPr>
            <a:r>
              <a:rPr lang="zh-CN" sz="2800">
                <a:latin typeface="Times New Roman"/>
                <a:ea typeface="Times New Roman"/>
                <a:cs typeface="Times New Roman"/>
                <a:sym typeface="Times New Roman"/>
              </a:rPr>
              <a:t>How does ANNS works?</a:t>
            </a:r>
            <a:endParaRPr sz="2800">
              <a:latin typeface="Times New Roman"/>
              <a:ea typeface="Times New Roman"/>
              <a:cs typeface="Times New Roman"/>
              <a:sym typeface="Times New Roman"/>
            </a:endParaRPr>
          </a:p>
        </p:txBody>
      </p:sp>
      <p:sp>
        <p:nvSpPr>
          <p:cNvPr id="106" name="Google Shape;106;p17"/>
          <p:cNvSpPr txBox="1">
            <a:spLocks noGrp="1"/>
          </p:cNvSpPr>
          <p:nvPr>
            <p:ph type="body" idx="1"/>
          </p:nvPr>
        </p:nvSpPr>
        <p:spPr>
          <a:xfrm>
            <a:off x="4616780" y="1812472"/>
            <a:ext cx="4103351" cy="2597696"/>
          </a:xfrm>
          <a:prstGeom prst="rect">
            <a:avLst/>
          </a:prstGeom>
          <a:noFill/>
          <a:ln>
            <a:noFill/>
          </a:ln>
        </p:spPr>
        <p:txBody>
          <a:bodyPr spcFirstLastPara="1" wrap="square" lIns="82300" tIns="82300" rIns="82300" bIns="68575" anchor="t" anchorCtr="0">
            <a:normAutofit fontScale="92500" lnSpcReduction="20000"/>
          </a:bodyPr>
          <a:lstStyle/>
          <a:p>
            <a:pPr marL="177800" lvl="0" indent="-189706" algn="l" rtl="0">
              <a:lnSpc>
                <a:spcPct val="104000"/>
              </a:lnSpc>
              <a:spcBef>
                <a:spcPts val="0"/>
              </a:spcBef>
              <a:spcAft>
                <a:spcPts val="0"/>
              </a:spcAft>
              <a:buClr>
                <a:schemeClr val="dk1"/>
              </a:buClr>
              <a:buSzPct val="100000"/>
              <a:buFont typeface="Times New Roman"/>
              <a:buChar char="●"/>
            </a:pPr>
            <a:r>
              <a:rPr lang="zh-CN" sz="1500">
                <a:latin typeface="Times New Roman"/>
                <a:ea typeface="Times New Roman"/>
                <a:cs typeface="Times New Roman"/>
                <a:sym typeface="Times New Roman"/>
              </a:rPr>
              <a:t>Neurons can receive, process and send signal from connection (edges) to each other</a:t>
            </a:r>
            <a:endParaRPr sz="1500">
              <a:latin typeface="Times New Roman"/>
              <a:ea typeface="Times New Roman"/>
              <a:cs typeface="Times New Roman"/>
              <a:sym typeface="Times New Roman"/>
            </a:endParaRPr>
          </a:p>
          <a:p>
            <a:pPr marL="177800" lvl="0" indent="-189706" algn="l" rtl="0">
              <a:lnSpc>
                <a:spcPct val="104000"/>
              </a:lnSpc>
              <a:spcBef>
                <a:spcPts val="800"/>
              </a:spcBef>
              <a:spcAft>
                <a:spcPts val="0"/>
              </a:spcAft>
              <a:buClr>
                <a:schemeClr val="dk1"/>
              </a:buClr>
              <a:buSzPct val="100000"/>
              <a:buFont typeface="Times New Roman"/>
              <a:buChar char="●"/>
            </a:pPr>
            <a:r>
              <a:rPr lang="zh-CN" sz="1500">
                <a:latin typeface="Times New Roman"/>
                <a:ea typeface="Times New Roman"/>
                <a:cs typeface="Times New Roman"/>
                <a:sym typeface="Times New Roman"/>
              </a:rPr>
              <a:t>The output of each neuron is computed by certain non-linear functions of the sum of its input</a:t>
            </a:r>
            <a:endParaRPr sz="1500">
              <a:latin typeface="Times New Roman"/>
              <a:ea typeface="Times New Roman"/>
              <a:cs typeface="Times New Roman"/>
              <a:sym typeface="Times New Roman"/>
            </a:endParaRPr>
          </a:p>
          <a:p>
            <a:pPr marL="177800" lvl="0" indent="-189706" algn="l" rtl="0">
              <a:lnSpc>
                <a:spcPct val="104000"/>
              </a:lnSpc>
              <a:spcBef>
                <a:spcPts val="800"/>
              </a:spcBef>
              <a:spcAft>
                <a:spcPts val="0"/>
              </a:spcAft>
              <a:buClr>
                <a:schemeClr val="dk1"/>
              </a:buClr>
              <a:buSzPct val="100000"/>
              <a:buFont typeface="Times New Roman"/>
              <a:buChar char="●"/>
            </a:pPr>
            <a:r>
              <a:rPr lang="zh-CN" sz="1500">
                <a:latin typeface="Times New Roman"/>
                <a:ea typeface="Times New Roman"/>
                <a:cs typeface="Times New Roman"/>
                <a:sym typeface="Times New Roman"/>
              </a:rPr>
              <a:t>Both neurons and edges have weights to adjust the strength of signal</a:t>
            </a:r>
            <a:endParaRPr sz="1500">
              <a:latin typeface="Times New Roman"/>
              <a:ea typeface="Times New Roman"/>
              <a:cs typeface="Times New Roman"/>
              <a:sym typeface="Times New Roman"/>
            </a:endParaRPr>
          </a:p>
          <a:p>
            <a:pPr marL="177800" lvl="0" indent="-189706" algn="l" rtl="0">
              <a:lnSpc>
                <a:spcPct val="104000"/>
              </a:lnSpc>
              <a:spcBef>
                <a:spcPts val="800"/>
              </a:spcBef>
              <a:spcAft>
                <a:spcPts val="0"/>
              </a:spcAft>
              <a:buClr>
                <a:schemeClr val="dk1"/>
              </a:buClr>
              <a:buSzPct val="100000"/>
              <a:buFont typeface="Times New Roman"/>
              <a:buChar char="●"/>
            </a:pPr>
            <a:r>
              <a:rPr lang="zh-CN" sz="1500">
                <a:latin typeface="Times New Roman"/>
                <a:ea typeface="Times New Roman"/>
                <a:cs typeface="Times New Roman"/>
                <a:sym typeface="Times New Roman"/>
              </a:rPr>
              <a:t>Neurons are organized into various of layers which may perform different transformations on their input</a:t>
            </a:r>
            <a:endParaRPr sz="1500">
              <a:latin typeface="Times New Roman"/>
              <a:ea typeface="Times New Roman"/>
              <a:cs typeface="Times New Roman"/>
              <a:sym typeface="Times New Roman"/>
            </a:endParaRPr>
          </a:p>
          <a:p>
            <a:pPr marL="177800" lvl="0" indent="-189706" algn="l" rtl="0">
              <a:lnSpc>
                <a:spcPct val="104000"/>
              </a:lnSpc>
              <a:spcBef>
                <a:spcPts val="800"/>
              </a:spcBef>
              <a:spcAft>
                <a:spcPts val="0"/>
              </a:spcAft>
              <a:buClr>
                <a:schemeClr val="dk1"/>
              </a:buClr>
              <a:buSzPct val="100000"/>
              <a:buFont typeface="Times New Roman"/>
              <a:buChar char="●"/>
            </a:pPr>
            <a:r>
              <a:rPr lang="zh-CN" sz="1500">
                <a:latin typeface="Times New Roman"/>
                <a:ea typeface="Times New Roman"/>
                <a:cs typeface="Times New Roman"/>
                <a:sym typeface="Times New Roman"/>
              </a:rPr>
              <a:t>Common types include Autoencoder neural network and Generative adversarial network</a:t>
            </a:r>
            <a:endParaRPr sz="1500">
              <a:latin typeface="Times New Roman"/>
              <a:ea typeface="Times New Roman"/>
              <a:cs typeface="Times New Roman"/>
              <a:sym typeface="Times New Roman"/>
            </a:endParaRPr>
          </a:p>
          <a:p>
            <a:pPr marL="177800" lvl="0" indent="-101600" algn="l" rtl="0">
              <a:lnSpc>
                <a:spcPct val="104000"/>
              </a:lnSpc>
              <a:spcBef>
                <a:spcPts val="800"/>
              </a:spcBef>
              <a:spcAft>
                <a:spcPts val="1200"/>
              </a:spcAft>
              <a:buClr>
                <a:schemeClr val="dk1"/>
              </a:buClr>
              <a:buSzPct val="100000"/>
              <a:buNone/>
            </a:pPr>
            <a:endParaRPr sz="1100">
              <a:latin typeface="Times New Roman"/>
              <a:ea typeface="Times New Roman"/>
              <a:cs typeface="Times New Roman"/>
              <a:sym typeface="Times New Roman"/>
            </a:endParaRPr>
          </a:p>
        </p:txBody>
      </p:sp>
      <p:pic>
        <p:nvPicPr>
          <p:cNvPr id="107" name="Google Shape;107;p17"/>
          <p:cNvPicPr preferRelativeResize="0"/>
          <p:nvPr/>
        </p:nvPicPr>
        <p:blipFill rotWithShape="1">
          <a:blip r:embed="rId3">
            <a:alphaModFix/>
          </a:blip>
          <a:srcRect r="-7921"/>
          <a:stretch/>
        </p:blipFill>
        <p:spPr>
          <a:xfrm>
            <a:off x="553550" y="1016100"/>
            <a:ext cx="3505599" cy="334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1"/>
        <p:cNvGrpSpPr/>
        <p:nvPr/>
      </p:nvGrpSpPr>
      <p:grpSpPr>
        <a:xfrm>
          <a:off x="0" y="0"/>
          <a:ext cx="0" cy="0"/>
          <a:chOff x="0" y="0"/>
          <a:chExt cx="0" cy="0"/>
        </a:xfrm>
      </p:grpSpPr>
      <p:sp>
        <p:nvSpPr>
          <p:cNvPr id="112" name="Google Shape;112;p18"/>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13" name="Google Shape;113;p18"/>
          <p:cNvSpPr txBox="1">
            <a:spLocks noGrp="1"/>
          </p:cNvSpPr>
          <p:nvPr>
            <p:ph type="title"/>
          </p:nvPr>
        </p:nvSpPr>
        <p:spPr>
          <a:xfrm>
            <a:off x="267673" y="230975"/>
            <a:ext cx="6438300" cy="1084800"/>
          </a:xfrm>
          <a:prstGeom prst="rect">
            <a:avLst/>
          </a:prstGeom>
          <a:noFill/>
          <a:ln>
            <a:noFill/>
          </a:ln>
        </p:spPr>
        <p:txBody>
          <a:bodyPr spcFirstLastPara="1" wrap="square" lIns="82300" tIns="82300" rIns="82300" bIns="68575" anchor="t" anchorCtr="0">
            <a:normAutofit/>
          </a:bodyPr>
          <a:lstStyle/>
          <a:p>
            <a:pPr marL="0" lvl="0" indent="0" algn="l" rtl="0">
              <a:lnSpc>
                <a:spcPct val="110000"/>
              </a:lnSpc>
              <a:spcBef>
                <a:spcPts val="0"/>
              </a:spcBef>
              <a:spcAft>
                <a:spcPts val="0"/>
              </a:spcAft>
              <a:buClr>
                <a:schemeClr val="dk1"/>
              </a:buClr>
              <a:buSzPts val="3100"/>
              <a:buFont typeface="Quattrocento Sans"/>
              <a:buNone/>
            </a:pPr>
            <a:r>
              <a:rPr lang="zh-CN" sz="3100">
                <a:latin typeface="Times New Roman"/>
                <a:ea typeface="Times New Roman"/>
                <a:cs typeface="Times New Roman"/>
                <a:sym typeface="Times New Roman"/>
              </a:rPr>
              <a:t>Autoencoder Neural Network</a:t>
            </a:r>
            <a:endParaRPr sz="3100">
              <a:latin typeface="Times New Roman"/>
              <a:ea typeface="Times New Roman"/>
              <a:cs typeface="Times New Roman"/>
              <a:sym typeface="Times New Roman"/>
            </a:endParaRPr>
          </a:p>
        </p:txBody>
      </p:sp>
      <p:sp>
        <p:nvSpPr>
          <p:cNvPr id="114" name="Google Shape;114;p18"/>
          <p:cNvSpPr txBox="1">
            <a:spLocks noGrp="1"/>
          </p:cNvSpPr>
          <p:nvPr>
            <p:ph type="body" idx="1"/>
          </p:nvPr>
        </p:nvSpPr>
        <p:spPr>
          <a:xfrm>
            <a:off x="345975" y="1008675"/>
            <a:ext cx="5286900" cy="2234700"/>
          </a:xfrm>
          <a:prstGeom prst="rect">
            <a:avLst/>
          </a:prstGeom>
          <a:noFill/>
          <a:ln>
            <a:noFill/>
          </a:ln>
        </p:spPr>
        <p:txBody>
          <a:bodyPr spcFirstLastPara="1" wrap="square" lIns="82300" tIns="82300" rIns="82300" bIns="68575" anchor="t" anchorCtr="0">
            <a:noAutofit/>
          </a:bodyPr>
          <a:lstStyle/>
          <a:p>
            <a:pPr marL="177800" lvl="0" indent="-184150" algn="l" rtl="0">
              <a:lnSpc>
                <a:spcPct val="114000"/>
              </a:lnSpc>
              <a:spcBef>
                <a:spcPts val="0"/>
              </a:spcBef>
              <a:spcAft>
                <a:spcPts val="0"/>
              </a:spcAft>
              <a:buClr>
                <a:schemeClr val="dk1"/>
              </a:buClr>
              <a:buSzPts val="1900"/>
              <a:buFont typeface="Times New Roman"/>
              <a:buChar char="●"/>
            </a:pPr>
            <a:r>
              <a:rPr lang="zh-CN" sz="1900">
                <a:latin typeface="Times New Roman"/>
                <a:ea typeface="Times New Roman"/>
                <a:cs typeface="Times New Roman"/>
                <a:sym typeface="Times New Roman"/>
              </a:rPr>
              <a:t>Commonly used for unsupervised learning tasks such as dimensionality reduction, data compression and anomaly detection</a:t>
            </a:r>
            <a:endParaRPr sz="1900">
              <a:latin typeface="Times New Roman"/>
              <a:ea typeface="Times New Roman"/>
              <a:cs typeface="Times New Roman"/>
              <a:sym typeface="Times New Roman"/>
            </a:endParaRPr>
          </a:p>
          <a:p>
            <a:pPr marL="177800" lvl="0" indent="0" algn="l" rtl="0">
              <a:lnSpc>
                <a:spcPct val="114000"/>
              </a:lnSpc>
              <a:spcBef>
                <a:spcPts val="0"/>
              </a:spcBef>
              <a:spcAft>
                <a:spcPts val="0"/>
              </a:spcAft>
              <a:buNone/>
            </a:pPr>
            <a:endParaRPr sz="1900">
              <a:latin typeface="Times New Roman"/>
              <a:ea typeface="Times New Roman"/>
              <a:cs typeface="Times New Roman"/>
              <a:sym typeface="Times New Roman"/>
            </a:endParaRPr>
          </a:p>
          <a:p>
            <a:pPr marL="177800" lvl="0" indent="-184150" algn="l" rtl="0">
              <a:lnSpc>
                <a:spcPct val="114000"/>
              </a:lnSpc>
              <a:spcBef>
                <a:spcPts val="800"/>
              </a:spcBef>
              <a:spcAft>
                <a:spcPts val="1200"/>
              </a:spcAft>
              <a:buClr>
                <a:schemeClr val="dk1"/>
              </a:buClr>
              <a:buSzPts val="1900"/>
              <a:buFont typeface="Times New Roman"/>
              <a:buChar char="●"/>
            </a:pPr>
            <a:r>
              <a:rPr lang="zh-CN" sz="1900">
                <a:latin typeface="Times New Roman"/>
                <a:ea typeface="Times New Roman"/>
                <a:cs typeface="Times New Roman"/>
                <a:sym typeface="Times New Roman"/>
              </a:rPr>
              <a:t>Basic idea is to learn a compressed representation of the input data by training the network to reconstruct the original data as closely as possible</a:t>
            </a:r>
            <a:endParaRPr sz="1900">
              <a:latin typeface="Times New Roman"/>
              <a:ea typeface="Times New Roman"/>
              <a:cs typeface="Times New Roman"/>
              <a:sym typeface="Times New Roman"/>
            </a:endParaRPr>
          </a:p>
        </p:txBody>
      </p:sp>
      <p:pic>
        <p:nvPicPr>
          <p:cNvPr id="115" name="Google Shape;115;p18"/>
          <p:cNvPicPr preferRelativeResize="0"/>
          <p:nvPr/>
        </p:nvPicPr>
        <p:blipFill>
          <a:blip r:embed="rId3">
            <a:alphaModFix/>
          </a:blip>
          <a:stretch>
            <a:fillRect/>
          </a:stretch>
        </p:blipFill>
        <p:spPr>
          <a:xfrm>
            <a:off x="5498125" y="979800"/>
            <a:ext cx="3541576" cy="2717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9"/>
        <p:cNvGrpSpPr/>
        <p:nvPr/>
      </p:nvGrpSpPr>
      <p:grpSpPr>
        <a:xfrm>
          <a:off x="0" y="0"/>
          <a:ext cx="0" cy="0"/>
          <a:chOff x="0" y="0"/>
          <a:chExt cx="0" cy="0"/>
        </a:xfrm>
      </p:grpSpPr>
      <p:sp>
        <p:nvSpPr>
          <p:cNvPr id="120" name="Google Shape;120;p19"/>
          <p:cNvSpPr txBox="1">
            <a:spLocks noGrp="1"/>
          </p:cNvSpPr>
          <p:nvPr>
            <p:ph type="body" idx="4294967295"/>
          </p:nvPr>
        </p:nvSpPr>
        <p:spPr>
          <a:xfrm>
            <a:off x="263125" y="1225700"/>
            <a:ext cx="4184100" cy="3078900"/>
          </a:xfrm>
          <a:prstGeom prst="rect">
            <a:avLst/>
          </a:prstGeom>
          <a:noFill/>
          <a:ln>
            <a:noFill/>
          </a:ln>
        </p:spPr>
        <p:txBody>
          <a:bodyPr spcFirstLastPara="1" wrap="square" lIns="82300" tIns="82300" rIns="82300" bIns="68575" anchor="t" anchorCtr="0">
            <a:normAutofit/>
          </a:bodyPr>
          <a:lstStyle/>
          <a:p>
            <a:pPr marL="177800" lvl="0" indent="-184150" algn="l" rtl="0">
              <a:lnSpc>
                <a:spcPct val="104000"/>
              </a:lnSpc>
              <a:spcBef>
                <a:spcPts val="0"/>
              </a:spcBef>
              <a:spcAft>
                <a:spcPts val="0"/>
              </a:spcAft>
              <a:buClr>
                <a:schemeClr val="dk1"/>
              </a:buClr>
              <a:buSzPts val="1100"/>
              <a:buChar char="●"/>
            </a:pPr>
            <a:r>
              <a:rPr lang="zh-CN" sz="1300" b="1">
                <a:latin typeface="Times New Roman"/>
                <a:ea typeface="Times New Roman"/>
                <a:cs typeface="Times New Roman"/>
                <a:sym typeface="Times New Roman"/>
              </a:rPr>
              <a:t>Encoder</a:t>
            </a:r>
            <a:r>
              <a:rPr lang="zh-CN" sz="1200">
                <a:latin typeface="Times New Roman"/>
                <a:ea typeface="Times New Roman"/>
                <a:cs typeface="Times New Roman"/>
                <a:sym typeface="Times New Roman"/>
              </a:rPr>
              <a:t>-transforms the input data</a:t>
            </a:r>
            <a:endParaRPr sz="1200">
              <a:latin typeface="Times New Roman"/>
              <a:ea typeface="Times New Roman"/>
              <a:cs typeface="Times New Roman"/>
              <a:sym typeface="Times New Roman"/>
            </a:endParaRPr>
          </a:p>
          <a:p>
            <a:pPr marL="457200" lvl="0" indent="0" algn="l" rtl="0">
              <a:lnSpc>
                <a:spcPct val="104000"/>
              </a:lnSpc>
              <a:spcBef>
                <a:spcPts val="0"/>
              </a:spcBef>
              <a:spcAft>
                <a:spcPts val="0"/>
              </a:spcAft>
              <a:buNone/>
            </a:pPr>
            <a:endParaRPr sz="1200">
              <a:latin typeface="Times New Roman"/>
              <a:ea typeface="Times New Roman"/>
              <a:cs typeface="Times New Roman"/>
              <a:sym typeface="Times New Roman"/>
            </a:endParaRPr>
          </a:p>
          <a:p>
            <a:pPr marL="177800" lvl="0" indent="-184150" algn="l" rtl="0">
              <a:lnSpc>
                <a:spcPct val="104000"/>
              </a:lnSpc>
              <a:spcBef>
                <a:spcPts val="0"/>
              </a:spcBef>
              <a:spcAft>
                <a:spcPts val="0"/>
              </a:spcAft>
              <a:buClr>
                <a:schemeClr val="dk1"/>
              </a:buClr>
              <a:buSzPts val="1100"/>
              <a:buChar char="●"/>
            </a:pPr>
            <a:r>
              <a:rPr lang="zh-CN" sz="1300" b="1">
                <a:latin typeface="Times New Roman"/>
                <a:ea typeface="Times New Roman"/>
                <a:cs typeface="Times New Roman"/>
                <a:sym typeface="Times New Roman"/>
              </a:rPr>
              <a:t>Decoder</a:t>
            </a:r>
            <a:r>
              <a:rPr lang="zh-CN" sz="1200">
                <a:latin typeface="Times New Roman"/>
                <a:ea typeface="Times New Roman"/>
                <a:cs typeface="Times New Roman"/>
                <a:sym typeface="Times New Roman"/>
              </a:rPr>
              <a:t>-recreates the input data from the encoded representation</a:t>
            </a:r>
            <a:endParaRPr sz="1200">
              <a:latin typeface="Times New Roman"/>
              <a:ea typeface="Times New Roman"/>
              <a:cs typeface="Times New Roman"/>
              <a:sym typeface="Times New Roman"/>
            </a:endParaRPr>
          </a:p>
          <a:p>
            <a:pPr marL="457200" lvl="0" indent="0" algn="l" rtl="0">
              <a:lnSpc>
                <a:spcPct val="104000"/>
              </a:lnSpc>
              <a:spcBef>
                <a:spcPts val="0"/>
              </a:spcBef>
              <a:spcAft>
                <a:spcPts val="0"/>
              </a:spcAft>
              <a:buNone/>
            </a:pPr>
            <a:endParaRPr sz="1200">
              <a:latin typeface="Times New Roman"/>
              <a:ea typeface="Times New Roman"/>
              <a:cs typeface="Times New Roman"/>
              <a:sym typeface="Times New Roman"/>
            </a:endParaRPr>
          </a:p>
          <a:p>
            <a:pPr marL="177800" lvl="0" indent="-190500" algn="l" rtl="0">
              <a:lnSpc>
                <a:spcPct val="104000"/>
              </a:lnSpc>
              <a:spcBef>
                <a:spcPts val="0"/>
              </a:spcBef>
              <a:spcAft>
                <a:spcPts val="0"/>
              </a:spcAft>
              <a:buClr>
                <a:schemeClr val="dk1"/>
              </a:buClr>
              <a:buSzPts val="1200"/>
              <a:buChar char="●"/>
            </a:pPr>
            <a:r>
              <a:rPr lang="zh-CN" sz="1200">
                <a:latin typeface="Times New Roman"/>
                <a:ea typeface="Times New Roman"/>
                <a:cs typeface="Times New Roman"/>
                <a:sym typeface="Times New Roman"/>
              </a:rPr>
              <a:t>Nonlinear dimensionality reduction</a:t>
            </a:r>
            <a:endParaRPr sz="1200">
              <a:latin typeface="Times New Roman"/>
              <a:ea typeface="Times New Roman"/>
              <a:cs typeface="Times New Roman"/>
              <a:sym typeface="Times New Roman"/>
            </a:endParaRPr>
          </a:p>
          <a:p>
            <a:pPr marL="0" lvl="0" indent="0" algn="l" rtl="0">
              <a:lnSpc>
                <a:spcPct val="104000"/>
              </a:lnSpc>
              <a:spcBef>
                <a:spcPts val="0"/>
              </a:spcBef>
              <a:spcAft>
                <a:spcPts val="0"/>
              </a:spcAft>
              <a:buNone/>
            </a:pPr>
            <a:endParaRPr sz="1200">
              <a:latin typeface="Times New Roman"/>
              <a:ea typeface="Times New Roman"/>
              <a:cs typeface="Times New Roman"/>
              <a:sym typeface="Times New Roman"/>
            </a:endParaRPr>
          </a:p>
          <a:p>
            <a:pPr marL="177800" lvl="0" indent="-184150" algn="l" rtl="0">
              <a:lnSpc>
                <a:spcPct val="104000"/>
              </a:lnSpc>
              <a:spcBef>
                <a:spcPts val="800"/>
              </a:spcBef>
              <a:spcAft>
                <a:spcPts val="0"/>
              </a:spcAft>
              <a:buClr>
                <a:schemeClr val="dk1"/>
              </a:buClr>
              <a:buSzPts val="1100"/>
              <a:buChar char="●"/>
            </a:pPr>
            <a:r>
              <a:rPr lang="zh-CN" sz="1300" b="1">
                <a:latin typeface="Times New Roman"/>
                <a:ea typeface="Times New Roman"/>
                <a:cs typeface="Times New Roman"/>
                <a:sym typeface="Times New Roman"/>
              </a:rPr>
              <a:t>Hidden layer- “bottleneck”</a:t>
            </a:r>
            <a:r>
              <a:rPr lang="zh-C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520700" lvl="1" indent="-165100" algn="l" rtl="0">
              <a:lnSpc>
                <a:spcPct val="104000"/>
              </a:lnSpc>
              <a:spcBef>
                <a:spcPts val="0"/>
              </a:spcBef>
              <a:spcAft>
                <a:spcPts val="0"/>
              </a:spcAft>
              <a:buSzPts val="1200"/>
              <a:buFont typeface="Times New Roman"/>
              <a:buChar char="○"/>
            </a:pPr>
            <a:r>
              <a:rPr lang="zh-CN" sz="1200">
                <a:latin typeface="Times New Roman"/>
                <a:ea typeface="Times New Roman"/>
                <a:cs typeface="Times New Roman"/>
                <a:sym typeface="Times New Roman"/>
              </a:rPr>
              <a:t>contains few nodes </a:t>
            </a:r>
            <a:endParaRPr sz="1200">
              <a:latin typeface="Times New Roman"/>
              <a:ea typeface="Times New Roman"/>
              <a:cs typeface="Times New Roman"/>
              <a:sym typeface="Times New Roman"/>
            </a:endParaRPr>
          </a:p>
          <a:p>
            <a:pPr marL="520700" lvl="1" indent="-165100" algn="l" rtl="0">
              <a:lnSpc>
                <a:spcPct val="104000"/>
              </a:lnSpc>
              <a:spcBef>
                <a:spcPts val="0"/>
              </a:spcBef>
              <a:spcAft>
                <a:spcPts val="0"/>
              </a:spcAft>
              <a:buSzPts val="1200"/>
              <a:buFont typeface="Times New Roman"/>
              <a:buChar char="○"/>
            </a:pPr>
            <a:r>
              <a:rPr lang="zh-CN" sz="1200">
                <a:latin typeface="Times New Roman"/>
                <a:ea typeface="Times New Roman"/>
                <a:cs typeface="Times New Roman"/>
                <a:sym typeface="Times New Roman"/>
              </a:rPr>
              <a:t>constrains the amount of information and forces a learned compression of the input data</a:t>
            </a:r>
            <a:endParaRPr sz="1200">
              <a:latin typeface="Times New Roman"/>
              <a:ea typeface="Times New Roman"/>
              <a:cs typeface="Times New Roman"/>
              <a:sym typeface="Times New Roman"/>
            </a:endParaRPr>
          </a:p>
          <a:p>
            <a:pPr marL="520700" lvl="1" indent="-190500" algn="l" rtl="0">
              <a:lnSpc>
                <a:spcPct val="104000"/>
              </a:lnSpc>
              <a:spcBef>
                <a:spcPts val="400"/>
              </a:spcBef>
              <a:spcAft>
                <a:spcPts val="0"/>
              </a:spcAft>
              <a:buClr>
                <a:schemeClr val="dk1"/>
              </a:buClr>
              <a:buSzPts val="1200"/>
              <a:buFont typeface="Times New Roman"/>
              <a:buChar char="○"/>
            </a:pPr>
            <a:r>
              <a:rPr lang="zh-CN" sz="1200">
                <a:latin typeface="Times New Roman"/>
                <a:ea typeface="Times New Roman"/>
                <a:cs typeface="Times New Roman"/>
                <a:sym typeface="Times New Roman"/>
              </a:rPr>
              <a:t>Without Bottleneck: learn to simply memorize the input values by passing data through out the network</a:t>
            </a:r>
            <a:endParaRPr sz="1200">
              <a:latin typeface="Times New Roman"/>
              <a:ea typeface="Times New Roman"/>
              <a:cs typeface="Times New Roman"/>
              <a:sym typeface="Times New Roman"/>
            </a:endParaRPr>
          </a:p>
          <a:p>
            <a:pPr marL="177800" lvl="0" indent="-127000" algn="l" rtl="0">
              <a:lnSpc>
                <a:spcPct val="104000"/>
              </a:lnSpc>
              <a:spcBef>
                <a:spcPts val="800"/>
              </a:spcBef>
              <a:spcAft>
                <a:spcPts val="1200"/>
              </a:spcAft>
              <a:buClr>
                <a:schemeClr val="dk1"/>
              </a:buClr>
              <a:buSzPts val="800"/>
              <a:buNone/>
            </a:pPr>
            <a:endParaRPr sz="900">
              <a:latin typeface="Times New Roman"/>
              <a:ea typeface="Times New Roman"/>
              <a:cs typeface="Times New Roman"/>
              <a:sym typeface="Times New Roman"/>
            </a:endParaRPr>
          </a:p>
        </p:txBody>
      </p:sp>
      <p:pic>
        <p:nvPicPr>
          <p:cNvPr id="121" name="Google Shape;121;p19" descr="图示&#10;&#10;描述已自动生成"/>
          <p:cNvPicPr preferRelativeResize="0"/>
          <p:nvPr/>
        </p:nvPicPr>
        <p:blipFill rotWithShape="1">
          <a:blip r:embed="rId3">
            <a:alphaModFix/>
          </a:blip>
          <a:srcRect l="12588" r="13708"/>
          <a:stretch/>
        </p:blipFill>
        <p:spPr>
          <a:xfrm>
            <a:off x="5076300" y="1019100"/>
            <a:ext cx="3809274" cy="3827850"/>
          </a:xfrm>
          <a:prstGeom prst="rect">
            <a:avLst/>
          </a:prstGeom>
          <a:noFill/>
          <a:ln>
            <a:noFill/>
          </a:ln>
        </p:spPr>
      </p:pic>
      <p:sp>
        <p:nvSpPr>
          <p:cNvPr id="122" name="Google Shape;122;p19"/>
          <p:cNvSpPr txBox="1">
            <a:spLocks noGrp="1"/>
          </p:cNvSpPr>
          <p:nvPr>
            <p:ph type="title" idx="4294967295"/>
          </p:nvPr>
        </p:nvSpPr>
        <p:spPr>
          <a:xfrm>
            <a:off x="210100" y="235775"/>
            <a:ext cx="6438300" cy="728700"/>
          </a:xfrm>
          <a:prstGeom prst="rect">
            <a:avLst/>
          </a:prstGeom>
          <a:noFill/>
          <a:ln>
            <a:noFill/>
          </a:ln>
        </p:spPr>
        <p:txBody>
          <a:bodyPr spcFirstLastPara="1" wrap="square" lIns="82300" tIns="82300" rIns="82300" bIns="68575" anchor="t" anchorCtr="0">
            <a:noAutofit/>
          </a:bodyPr>
          <a:lstStyle/>
          <a:p>
            <a:pPr marL="0" lvl="0" indent="0" algn="l" rtl="0">
              <a:lnSpc>
                <a:spcPct val="132000"/>
              </a:lnSpc>
              <a:spcBef>
                <a:spcPts val="0"/>
              </a:spcBef>
              <a:spcAft>
                <a:spcPts val="0"/>
              </a:spcAft>
              <a:buNone/>
            </a:pPr>
            <a:r>
              <a:rPr lang="zh-CN" sz="3100">
                <a:solidFill>
                  <a:srgbClr val="FFFFFF"/>
                </a:solidFill>
                <a:latin typeface="Times New Roman"/>
                <a:ea typeface="Times New Roman"/>
                <a:cs typeface="Times New Roman"/>
                <a:sym typeface="Times New Roman"/>
              </a:rPr>
              <a:t>Architecture of Autoencoder</a:t>
            </a:r>
            <a:endParaRPr sz="31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6"/>
        <p:cNvGrpSpPr/>
        <p:nvPr/>
      </p:nvGrpSpPr>
      <p:grpSpPr>
        <a:xfrm>
          <a:off x="0" y="0"/>
          <a:ext cx="0" cy="0"/>
          <a:chOff x="0" y="0"/>
          <a:chExt cx="0" cy="0"/>
        </a:xfrm>
      </p:grpSpPr>
      <p:sp>
        <p:nvSpPr>
          <p:cNvPr id="127" name="Google Shape;127;p20"/>
          <p:cNvSpPr txBox="1">
            <a:spLocks noGrp="1"/>
          </p:cNvSpPr>
          <p:nvPr>
            <p:ph type="title" idx="4294967295"/>
          </p:nvPr>
        </p:nvSpPr>
        <p:spPr>
          <a:xfrm>
            <a:off x="277675" y="235070"/>
            <a:ext cx="2707500" cy="640800"/>
          </a:xfrm>
          <a:prstGeom prst="rect">
            <a:avLst/>
          </a:prstGeom>
          <a:noFill/>
          <a:ln>
            <a:noFill/>
          </a:ln>
        </p:spPr>
        <p:txBody>
          <a:bodyPr spcFirstLastPara="1" wrap="square" lIns="82300" tIns="82300" rIns="82300" bIns="68575" anchor="t" anchorCtr="0">
            <a:normAutofit/>
          </a:bodyPr>
          <a:lstStyle/>
          <a:p>
            <a:pPr marL="0" lvl="0" indent="0" algn="l" rtl="0">
              <a:spcBef>
                <a:spcPts val="0"/>
              </a:spcBef>
              <a:spcAft>
                <a:spcPts val="0"/>
              </a:spcAft>
              <a:buNone/>
            </a:pPr>
            <a:r>
              <a:rPr lang="zh-CN" sz="3100">
                <a:latin typeface="Times New Roman"/>
                <a:ea typeface="Times New Roman"/>
                <a:cs typeface="Times New Roman"/>
                <a:sym typeface="Times New Roman"/>
              </a:rPr>
              <a:t>Classifications</a:t>
            </a:r>
            <a:endParaRPr sz="3100">
              <a:latin typeface="Times New Roman"/>
              <a:ea typeface="Times New Roman"/>
              <a:cs typeface="Times New Roman"/>
              <a:sym typeface="Times New Roman"/>
            </a:endParaRPr>
          </a:p>
        </p:txBody>
      </p:sp>
      <p:pic>
        <p:nvPicPr>
          <p:cNvPr id="128" name="Google Shape;128;p20"/>
          <p:cNvPicPr preferRelativeResize="0"/>
          <p:nvPr/>
        </p:nvPicPr>
        <p:blipFill>
          <a:blip r:embed="rId3">
            <a:alphaModFix/>
          </a:blip>
          <a:stretch>
            <a:fillRect/>
          </a:stretch>
        </p:blipFill>
        <p:spPr>
          <a:xfrm>
            <a:off x="914338" y="875999"/>
            <a:ext cx="2646169" cy="1792450"/>
          </a:xfrm>
          <a:prstGeom prst="rect">
            <a:avLst/>
          </a:prstGeom>
          <a:noFill/>
          <a:ln>
            <a:noFill/>
          </a:ln>
        </p:spPr>
      </p:pic>
      <p:pic>
        <p:nvPicPr>
          <p:cNvPr id="129" name="Google Shape;129;p20"/>
          <p:cNvPicPr preferRelativeResize="0"/>
          <p:nvPr/>
        </p:nvPicPr>
        <p:blipFill>
          <a:blip r:embed="rId4">
            <a:alphaModFix/>
          </a:blip>
          <a:stretch>
            <a:fillRect/>
          </a:stretch>
        </p:blipFill>
        <p:spPr>
          <a:xfrm>
            <a:off x="5247700" y="876000"/>
            <a:ext cx="2529066" cy="1792449"/>
          </a:xfrm>
          <a:prstGeom prst="rect">
            <a:avLst/>
          </a:prstGeom>
          <a:noFill/>
          <a:ln>
            <a:noFill/>
          </a:ln>
        </p:spPr>
      </p:pic>
      <p:pic>
        <p:nvPicPr>
          <p:cNvPr id="130" name="Google Shape;130;p20"/>
          <p:cNvPicPr preferRelativeResize="0"/>
          <p:nvPr/>
        </p:nvPicPr>
        <p:blipFill>
          <a:blip r:embed="rId5">
            <a:alphaModFix/>
          </a:blip>
          <a:stretch>
            <a:fillRect/>
          </a:stretch>
        </p:blipFill>
        <p:spPr>
          <a:xfrm>
            <a:off x="2377000" y="2917425"/>
            <a:ext cx="4207950" cy="1921925"/>
          </a:xfrm>
          <a:prstGeom prst="rect">
            <a:avLst/>
          </a:prstGeom>
          <a:noFill/>
          <a:ln>
            <a:noFill/>
          </a:ln>
        </p:spPr>
      </p:pic>
      <p:sp>
        <p:nvSpPr>
          <p:cNvPr id="131" name="Google Shape;131;p20"/>
          <p:cNvSpPr txBox="1"/>
          <p:nvPr/>
        </p:nvSpPr>
        <p:spPr>
          <a:xfrm>
            <a:off x="1031500" y="2571750"/>
            <a:ext cx="2529000" cy="672300"/>
          </a:xfrm>
          <a:prstGeom prst="rect">
            <a:avLst/>
          </a:prstGeom>
          <a:noFill/>
          <a:ln>
            <a:noFill/>
          </a:ln>
        </p:spPr>
        <p:txBody>
          <a:bodyPr spcFirstLastPara="1" wrap="square" lIns="91425" tIns="91425" rIns="91425" bIns="91425" anchor="t" anchorCtr="0">
            <a:spAutoFit/>
          </a:bodyPr>
          <a:lstStyle/>
          <a:p>
            <a:pPr marL="177800" lvl="0" indent="-139700" algn="l" rtl="0">
              <a:lnSpc>
                <a:spcPct val="114000"/>
              </a:lnSpc>
              <a:spcBef>
                <a:spcPts val="800"/>
              </a:spcBef>
              <a:spcAft>
                <a:spcPts val="0"/>
              </a:spcAft>
              <a:buClr>
                <a:schemeClr val="dk1"/>
              </a:buClr>
              <a:buSzPts val="800"/>
              <a:buFont typeface="Times New Roman"/>
              <a:buChar char="●"/>
            </a:pPr>
            <a:r>
              <a:rPr lang="zh-CN" sz="1200" b="1">
                <a:solidFill>
                  <a:schemeClr val="dk1"/>
                </a:solidFill>
                <a:latin typeface="Times New Roman"/>
                <a:ea typeface="Times New Roman"/>
                <a:cs typeface="Times New Roman"/>
                <a:sym typeface="Times New Roman"/>
              </a:rPr>
              <a:t>Undercomplete Autoencoder</a:t>
            </a:r>
            <a:endParaRPr sz="12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800" b="1">
              <a:latin typeface="Times New Roman"/>
              <a:ea typeface="Times New Roman"/>
              <a:cs typeface="Times New Roman"/>
              <a:sym typeface="Times New Roman"/>
            </a:endParaRPr>
          </a:p>
        </p:txBody>
      </p:sp>
      <p:sp>
        <p:nvSpPr>
          <p:cNvPr id="132" name="Google Shape;132;p20"/>
          <p:cNvSpPr txBox="1"/>
          <p:nvPr/>
        </p:nvSpPr>
        <p:spPr>
          <a:xfrm>
            <a:off x="3654300" y="4793200"/>
            <a:ext cx="2088000" cy="672300"/>
          </a:xfrm>
          <a:prstGeom prst="rect">
            <a:avLst/>
          </a:prstGeom>
          <a:noFill/>
          <a:ln>
            <a:noFill/>
          </a:ln>
        </p:spPr>
        <p:txBody>
          <a:bodyPr spcFirstLastPara="1" wrap="square" lIns="91425" tIns="91425" rIns="91425" bIns="91425" anchor="t" anchorCtr="0">
            <a:spAutoFit/>
          </a:bodyPr>
          <a:lstStyle/>
          <a:p>
            <a:pPr marL="177800" lvl="0" indent="-139700" algn="l" rtl="0">
              <a:lnSpc>
                <a:spcPct val="114000"/>
              </a:lnSpc>
              <a:spcBef>
                <a:spcPts val="800"/>
              </a:spcBef>
              <a:spcAft>
                <a:spcPts val="0"/>
              </a:spcAft>
              <a:buClr>
                <a:schemeClr val="dk1"/>
              </a:buClr>
              <a:buSzPts val="800"/>
              <a:buFont typeface="Times New Roman"/>
              <a:buChar char="●"/>
            </a:pPr>
            <a:r>
              <a:rPr lang="zh-CN" sz="1200" b="1">
                <a:solidFill>
                  <a:schemeClr val="dk1"/>
                </a:solidFill>
                <a:latin typeface="Times New Roman"/>
                <a:ea typeface="Times New Roman"/>
                <a:cs typeface="Times New Roman"/>
                <a:sym typeface="Times New Roman"/>
              </a:rPr>
              <a:t>Denoising Autoencoder</a:t>
            </a:r>
            <a:endParaRPr sz="12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800" b="1">
              <a:latin typeface="Times New Roman"/>
              <a:ea typeface="Times New Roman"/>
              <a:cs typeface="Times New Roman"/>
              <a:sym typeface="Times New Roman"/>
            </a:endParaRPr>
          </a:p>
        </p:txBody>
      </p:sp>
      <p:sp>
        <p:nvSpPr>
          <p:cNvPr id="133" name="Google Shape;133;p20"/>
          <p:cNvSpPr txBox="1"/>
          <p:nvPr/>
        </p:nvSpPr>
        <p:spPr>
          <a:xfrm>
            <a:off x="5651125" y="2571750"/>
            <a:ext cx="2088000" cy="672300"/>
          </a:xfrm>
          <a:prstGeom prst="rect">
            <a:avLst/>
          </a:prstGeom>
          <a:noFill/>
          <a:ln>
            <a:noFill/>
          </a:ln>
        </p:spPr>
        <p:txBody>
          <a:bodyPr spcFirstLastPara="1" wrap="square" lIns="91425" tIns="91425" rIns="91425" bIns="91425" anchor="t" anchorCtr="0">
            <a:spAutoFit/>
          </a:bodyPr>
          <a:lstStyle/>
          <a:p>
            <a:pPr marL="177800" lvl="0" indent="-139700" algn="l" rtl="0">
              <a:lnSpc>
                <a:spcPct val="114000"/>
              </a:lnSpc>
              <a:spcBef>
                <a:spcPts val="800"/>
              </a:spcBef>
              <a:spcAft>
                <a:spcPts val="0"/>
              </a:spcAft>
              <a:buClr>
                <a:schemeClr val="dk1"/>
              </a:buClr>
              <a:buSzPts val="800"/>
              <a:buFont typeface="Times New Roman"/>
              <a:buChar char="●"/>
            </a:pPr>
            <a:r>
              <a:rPr lang="zh-CN" sz="1200" b="1">
                <a:solidFill>
                  <a:schemeClr val="dk1"/>
                </a:solidFill>
                <a:latin typeface="Times New Roman"/>
                <a:ea typeface="Times New Roman"/>
                <a:cs typeface="Times New Roman"/>
                <a:sym typeface="Times New Roman"/>
              </a:rPr>
              <a:t>Sparse Autoencoder</a:t>
            </a:r>
            <a:endParaRPr sz="12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800"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7"/>
        <p:cNvGrpSpPr/>
        <p:nvPr/>
      </p:nvGrpSpPr>
      <p:grpSpPr>
        <a:xfrm>
          <a:off x="0" y="0"/>
          <a:ext cx="0" cy="0"/>
          <a:chOff x="0" y="0"/>
          <a:chExt cx="0" cy="0"/>
        </a:xfrm>
      </p:grpSpPr>
      <p:sp>
        <p:nvSpPr>
          <p:cNvPr id="138" name="Google Shape;138;p21"/>
          <p:cNvSpPr txBox="1"/>
          <p:nvPr/>
        </p:nvSpPr>
        <p:spPr>
          <a:xfrm>
            <a:off x="487025" y="950600"/>
            <a:ext cx="6115200" cy="7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solidFill>
                  <a:schemeClr val="dk1"/>
                </a:solidFill>
                <a:latin typeface="Times New Roman"/>
                <a:ea typeface="Times New Roman"/>
                <a:cs typeface="Times New Roman"/>
                <a:sym typeface="Times New Roman"/>
              </a:rPr>
              <a:t>Logic behind fraud detection:</a:t>
            </a:r>
            <a:endParaRPr>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Autoencoders can learn patterns of large amount of data</a:t>
            </a:r>
            <a:endParaRPr sz="11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Font typeface="Times New Roman"/>
              <a:buChar char="●"/>
            </a:pPr>
            <a:r>
              <a:rPr lang="zh-CN" sz="1150">
                <a:solidFill>
                  <a:schemeClr val="dk1"/>
                </a:solidFill>
                <a:latin typeface="Times New Roman"/>
                <a:ea typeface="Times New Roman"/>
                <a:cs typeface="Times New Roman"/>
                <a:sym typeface="Times New Roman"/>
              </a:rPr>
              <a:t>fraudulent transactions often have distinctive features that differ from legitimate transactions</a:t>
            </a:r>
            <a:endParaRPr>
              <a:solidFill>
                <a:schemeClr val="dk1"/>
              </a:solidFill>
              <a:latin typeface="Times New Roman"/>
              <a:ea typeface="Times New Roman"/>
              <a:cs typeface="Times New Roman"/>
              <a:sym typeface="Times New Roman"/>
            </a:endParaRPr>
          </a:p>
        </p:txBody>
      </p:sp>
      <p:sp>
        <p:nvSpPr>
          <p:cNvPr id="139" name="Google Shape;139;p21"/>
          <p:cNvSpPr txBox="1"/>
          <p:nvPr/>
        </p:nvSpPr>
        <p:spPr>
          <a:xfrm>
            <a:off x="487025" y="1572825"/>
            <a:ext cx="46146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solidFill>
                  <a:schemeClr val="dk1"/>
                </a:solidFill>
                <a:latin typeface="Times New Roman"/>
                <a:ea typeface="Times New Roman"/>
                <a:cs typeface="Times New Roman"/>
                <a:sym typeface="Times New Roman"/>
              </a:rPr>
              <a:t>Dataset: </a:t>
            </a:r>
            <a:r>
              <a:rPr lang="zh-CN" sz="1100" u="sng">
                <a:solidFill>
                  <a:schemeClr val="hlink"/>
                </a:solidFill>
                <a:latin typeface="Times New Roman"/>
                <a:ea typeface="Times New Roman"/>
                <a:cs typeface="Times New Roman"/>
                <a:sym typeface="Times New Roman"/>
                <a:hlinkClick r:id="rId3"/>
              </a:rPr>
              <a:t>https://www.kaggle.com/datasets/mlg-ulb/creditcardfraud</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zh-CN" sz="1100">
                <a:solidFill>
                  <a:schemeClr val="dk1"/>
                </a:solidFill>
                <a:latin typeface="Times New Roman"/>
                <a:ea typeface="Times New Roman"/>
                <a:cs typeface="Times New Roman"/>
                <a:sym typeface="Times New Roman"/>
              </a:rPr>
              <a:t>Pros:</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Real-world data with a large amount (284807 rows of data)</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Features are informative and pre-processed</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zh-CN" sz="1100">
                <a:solidFill>
                  <a:schemeClr val="dk1"/>
                </a:solidFill>
                <a:latin typeface="Times New Roman"/>
                <a:ea typeface="Times New Roman"/>
                <a:cs typeface="Times New Roman"/>
                <a:sym typeface="Times New Roman"/>
              </a:rPr>
              <a:t>Cons:</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Anonymized data, hard to interpret</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Highly unbalanced</a:t>
            </a:r>
            <a:endParaRPr sz="1100">
              <a:solidFill>
                <a:schemeClr val="dk1"/>
              </a:solidFill>
              <a:latin typeface="Times New Roman"/>
              <a:ea typeface="Times New Roman"/>
              <a:cs typeface="Times New Roman"/>
              <a:sym typeface="Times New Roman"/>
            </a:endParaRPr>
          </a:p>
          <a:p>
            <a:pPr marL="914400" lvl="1"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Non fraud (label 0) : 284,315 </a:t>
            </a:r>
            <a:endParaRPr sz="1100">
              <a:solidFill>
                <a:schemeClr val="dk1"/>
              </a:solidFill>
              <a:latin typeface="Times New Roman"/>
              <a:ea typeface="Times New Roman"/>
              <a:cs typeface="Times New Roman"/>
              <a:sym typeface="Times New Roman"/>
            </a:endParaRPr>
          </a:p>
          <a:p>
            <a:pPr marL="914400" lvl="1"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Fraud (label 1): 492</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Normalization is performed</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Dataset sample is shown in the figure below,</a:t>
            </a:r>
            <a:endParaRPr sz="1100">
              <a:solidFill>
                <a:schemeClr val="dk1"/>
              </a:solidFill>
              <a:latin typeface="Times New Roman"/>
              <a:ea typeface="Times New Roman"/>
              <a:cs typeface="Times New Roman"/>
              <a:sym typeface="Times New Roman"/>
            </a:endParaRPr>
          </a:p>
        </p:txBody>
      </p:sp>
      <p:pic>
        <p:nvPicPr>
          <p:cNvPr id="140" name="Google Shape;140;p21"/>
          <p:cNvPicPr preferRelativeResize="0"/>
          <p:nvPr/>
        </p:nvPicPr>
        <p:blipFill>
          <a:blip r:embed="rId4">
            <a:alphaModFix/>
          </a:blip>
          <a:stretch>
            <a:fillRect/>
          </a:stretch>
        </p:blipFill>
        <p:spPr>
          <a:xfrm>
            <a:off x="487025" y="3906673"/>
            <a:ext cx="7379702" cy="990925"/>
          </a:xfrm>
          <a:prstGeom prst="rect">
            <a:avLst/>
          </a:prstGeom>
          <a:noFill/>
          <a:ln>
            <a:noFill/>
          </a:ln>
          <a:effectLst>
            <a:outerShdw blurRad="57150" dist="19050" dir="5400000" algn="bl" rotWithShape="0">
              <a:schemeClr val="dk1">
                <a:alpha val="50000"/>
              </a:schemeClr>
            </a:outerShdw>
          </a:effectLst>
        </p:spPr>
      </p:pic>
      <p:pic>
        <p:nvPicPr>
          <p:cNvPr id="141" name="Google Shape;141;p21"/>
          <p:cNvPicPr preferRelativeResize="0"/>
          <p:nvPr/>
        </p:nvPicPr>
        <p:blipFill>
          <a:blip r:embed="rId5">
            <a:alphaModFix/>
          </a:blip>
          <a:stretch>
            <a:fillRect/>
          </a:stretch>
        </p:blipFill>
        <p:spPr>
          <a:xfrm>
            <a:off x="3435425" y="2876375"/>
            <a:ext cx="784225" cy="531675"/>
          </a:xfrm>
          <a:prstGeom prst="rect">
            <a:avLst/>
          </a:prstGeom>
          <a:noFill/>
          <a:ln>
            <a:noFill/>
          </a:ln>
        </p:spPr>
      </p:pic>
      <p:sp>
        <p:nvSpPr>
          <p:cNvPr id="142" name="Google Shape;142;p21"/>
          <p:cNvSpPr txBox="1">
            <a:spLocks noGrp="1"/>
          </p:cNvSpPr>
          <p:nvPr>
            <p:ph type="title" idx="4294967295"/>
          </p:nvPr>
        </p:nvSpPr>
        <p:spPr>
          <a:xfrm>
            <a:off x="277675" y="235070"/>
            <a:ext cx="2707500" cy="640800"/>
          </a:xfrm>
          <a:prstGeom prst="rect">
            <a:avLst/>
          </a:prstGeom>
          <a:noFill/>
          <a:ln>
            <a:noFill/>
          </a:ln>
        </p:spPr>
        <p:txBody>
          <a:bodyPr spcFirstLastPara="1" wrap="square" lIns="82300" tIns="82300" rIns="82300" bIns="68575" anchor="t" anchorCtr="0">
            <a:normAutofit/>
          </a:bodyPr>
          <a:lstStyle/>
          <a:p>
            <a:pPr marL="0" lvl="0" indent="0" algn="l" rtl="0">
              <a:lnSpc>
                <a:spcPct val="110000"/>
              </a:lnSpc>
              <a:spcBef>
                <a:spcPts val="0"/>
              </a:spcBef>
              <a:spcAft>
                <a:spcPts val="0"/>
              </a:spcAft>
              <a:buNone/>
            </a:pPr>
            <a:r>
              <a:rPr lang="zh-CN" sz="3100">
                <a:latin typeface="Times New Roman"/>
                <a:ea typeface="Times New Roman"/>
                <a:cs typeface="Times New Roman"/>
                <a:sym typeface="Times New Roman"/>
              </a:rPr>
              <a:t>Applications</a:t>
            </a:r>
            <a:endParaRPr sz="31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22"/>
          <p:cNvSpPr txBox="1">
            <a:spLocks noGrp="1"/>
          </p:cNvSpPr>
          <p:nvPr>
            <p:ph type="title" idx="4294967295"/>
          </p:nvPr>
        </p:nvSpPr>
        <p:spPr>
          <a:xfrm>
            <a:off x="487013" y="312639"/>
            <a:ext cx="2707500" cy="1084800"/>
          </a:xfrm>
          <a:prstGeom prst="rect">
            <a:avLst/>
          </a:prstGeom>
          <a:noFill/>
          <a:ln>
            <a:noFill/>
          </a:ln>
        </p:spPr>
        <p:txBody>
          <a:bodyPr spcFirstLastPara="1" wrap="square" lIns="82300" tIns="82300" rIns="82300" bIns="68575" anchor="t" anchorCtr="0">
            <a:normAutofit/>
          </a:bodyPr>
          <a:lstStyle/>
          <a:p>
            <a:pPr marL="0" lvl="0" indent="0" algn="l" rtl="0">
              <a:lnSpc>
                <a:spcPct val="110000"/>
              </a:lnSpc>
              <a:spcBef>
                <a:spcPts val="0"/>
              </a:spcBef>
              <a:spcAft>
                <a:spcPts val="0"/>
              </a:spcAft>
              <a:buClr>
                <a:schemeClr val="dk1"/>
              </a:buClr>
              <a:buSzPts val="3300"/>
              <a:buFont typeface="Quattrocento Sans"/>
              <a:buNone/>
            </a:pPr>
            <a:r>
              <a:rPr lang="zh-CN">
                <a:latin typeface="Times New Roman"/>
                <a:ea typeface="Times New Roman"/>
                <a:cs typeface="Times New Roman"/>
                <a:sym typeface="Times New Roman"/>
              </a:rPr>
              <a:t>Applications</a:t>
            </a:r>
            <a:endParaRPr>
              <a:latin typeface="Times New Roman"/>
              <a:ea typeface="Times New Roman"/>
              <a:cs typeface="Times New Roman"/>
              <a:sym typeface="Times New Roman"/>
            </a:endParaRPr>
          </a:p>
        </p:txBody>
      </p:sp>
      <p:sp>
        <p:nvSpPr>
          <p:cNvPr id="148" name="Google Shape;148;p22"/>
          <p:cNvSpPr txBox="1"/>
          <p:nvPr/>
        </p:nvSpPr>
        <p:spPr>
          <a:xfrm>
            <a:off x="487025" y="962400"/>
            <a:ext cx="4011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dk1"/>
                </a:solidFill>
                <a:latin typeface="Times New Roman"/>
                <a:ea typeface="Times New Roman"/>
                <a:cs typeface="Times New Roman"/>
                <a:sym typeface="Times New Roman"/>
              </a:rPr>
              <a:t>Autoencoder model:</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3 full-connected layer for encoder and decoder</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hyperbolic tangent activation function for encoder</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sigmoid activation function for decoder</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mean squared error as the loss function</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train 50 epochs with 64 batch size</a:t>
            </a:r>
            <a:endParaRPr sz="1100">
              <a:solidFill>
                <a:schemeClr val="dk1"/>
              </a:solidFill>
              <a:latin typeface="Times New Roman"/>
              <a:ea typeface="Times New Roman"/>
              <a:cs typeface="Times New Roman"/>
              <a:sym typeface="Times New Roman"/>
            </a:endParaRPr>
          </a:p>
        </p:txBody>
      </p:sp>
      <p:sp>
        <p:nvSpPr>
          <p:cNvPr id="149" name="Google Shape;149;p22"/>
          <p:cNvSpPr txBox="1"/>
          <p:nvPr/>
        </p:nvSpPr>
        <p:spPr>
          <a:xfrm>
            <a:off x="4532100" y="4405675"/>
            <a:ext cx="1838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000">
                <a:solidFill>
                  <a:schemeClr val="dk1"/>
                </a:solidFill>
                <a:latin typeface="Roboto"/>
                <a:ea typeface="Roboto"/>
                <a:cs typeface="Roboto"/>
                <a:sym typeface="Roboto"/>
              </a:rPr>
              <a:t>Training curve</a:t>
            </a:r>
            <a:endParaRPr sz="1000">
              <a:solidFill>
                <a:schemeClr val="dk1"/>
              </a:solidFill>
              <a:latin typeface="Roboto"/>
              <a:ea typeface="Roboto"/>
              <a:cs typeface="Roboto"/>
              <a:sym typeface="Roboto"/>
            </a:endParaRPr>
          </a:p>
        </p:txBody>
      </p:sp>
      <p:sp>
        <p:nvSpPr>
          <p:cNvPr id="150" name="Google Shape;150;p22"/>
          <p:cNvSpPr txBox="1"/>
          <p:nvPr/>
        </p:nvSpPr>
        <p:spPr>
          <a:xfrm>
            <a:off x="487025" y="2167600"/>
            <a:ext cx="43578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dk1"/>
                </a:solidFill>
                <a:latin typeface="Times New Roman"/>
                <a:ea typeface="Times New Roman"/>
                <a:cs typeface="Times New Roman"/>
                <a:sym typeface="Times New Roman"/>
              </a:rPr>
              <a:t>Evaluation:</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Prediction with a threshold squared error (99th percentile)</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Evaluate with confusion matrix</a:t>
            </a:r>
            <a:endParaRPr sz="1100">
              <a:solidFill>
                <a:schemeClr val="dk1"/>
              </a:solidFill>
              <a:latin typeface="Times New Roman"/>
              <a:ea typeface="Times New Roman"/>
              <a:cs typeface="Times New Roman"/>
              <a:sym typeface="Times New Roman"/>
            </a:endParaRPr>
          </a:p>
        </p:txBody>
      </p:sp>
      <p:sp>
        <p:nvSpPr>
          <p:cNvPr id="151" name="Google Shape;151;p22"/>
          <p:cNvSpPr txBox="1"/>
          <p:nvPr/>
        </p:nvSpPr>
        <p:spPr>
          <a:xfrm>
            <a:off x="6807150" y="4405675"/>
            <a:ext cx="1781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000">
                <a:solidFill>
                  <a:schemeClr val="dk1"/>
                </a:solidFill>
                <a:latin typeface="Roboto"/>
                <a:ea typeface="Roboto"/>
                <a:cs typeface="Roboto"/>
                <a:sym typeface="Roboto"/>
              </a:rPr>
              <a:t>Confusion Matrix</a:t>
            </a:r>
            <a:endParaRPr sz="1000">
              <a:solidFill>
                <a:schemeClr val="dk1"/>
              </a:solidFill>
              <a:latin typeface="Roboto"/>
              <a:ea typeface="Roboto"/>
              <a:cs typeface="Roboto"/>
              <a:sym typeface="Roboto"/>
            </a:endParaRPr>
          </a:p>
        </p:txBody>
      </p:sp>
      <p:sp>
        <p:nvSpPr>
          <p:cNvPr id="152" name="Google Shape;152;p22"/>
          <p:cNvSpPr txBox="1"/>
          <p:nvPr/>
        </p:nvSpPr>
        <p:spPr>
          <a:xfrm>
            <a:off x="487025" y="2864900"/>
            <a:ext cx="27774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dk1"/>
                </a:solidFill>
                <a:latin typeface="Times New Roman"/>
                <a:ea typeface="Times New Roman"/>
                <a:cs typeface="Times New Roman"/>
                <a:sym typeface="Times New Roman"/>
              </a:rPr>
              <a:t>Result:</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Precision : 0.08</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Recall : 0.54</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Accuracy : 0.99</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ROC-AUC : 0.76</a:t>
            </a:r>
            <a:endParaRPr sz="1100">
              <a:solidFill>
                <a:schemeClr val="dk1"/>
              </a:solidFill>
              <a:latin typeface="Times New Roman"/>
              <a:ea typeface="Times New Roman"/>
              <a:cs typeface="Times New Roman"/>
              <a:sym typeface="Times New Roman"/>
            </a:endParaRPr>
          </a:p>
        </p:txBody>
      </p:sp>
      <p:sp>
        <p:nvSpPr>
          <p:cNvPr id="153" name="Google Shape;153;p22"/>
          <p:cNvSpPr txBox="1"/>
          <p:nvPr/>
        </p:nvSpPr>
        <p:spPr>
          <a:xfrm>
            <a:off x="487025" y="3793950"/>
            <a:ext cx="3064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dk1"/>
                </a:solidFill>
                <a:latin typeface="Times New Roman"/>
                <a:ea typeface="Times New Roman"/>
                <a:cs typeface="Times New Roman"/>
                <a:sym typeface="Times New Roman"/>
              </a:rPr>
              <a:t>Reasons:</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Simple model</a:t>
            </a:r>
            <a:endParaRPr sz="1100">
              <a:solidFill>
                <a:schemeClr val="dk1"/>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Font typeface="Times New Roman"/>
              <a:buChar char="●"/>
            </a:pPr>
            <a:r>
              <a:rPr lang="zh-CN" sz="1100">
                <a:solidFill>
                  <a:schemeClr val="dk1"/>
                </a:solidFill>
                <a:latin typeface="Times New Roman"/>
                <a:ea typeface="Times New Roman"/>
                <a:cs typeface="Times New Roman"/>
                <a:sym typeface="Times New Roman"/>
              </a:rPr>
              <a:t>Highly skewed class distribution</a:t>
            </a:r>
            <a:endParaRPr sz="1100">
              <a:solidFill>
                <a:schemeClr val="dk1"/>
              </a:solidFill>
              <a:latin typeface="Times New Roman"/>
              <a:ea typeface="Times New Roman"/>
              <a:cs typeface="Times New Roman"/>
              <a:sym typeface="Times New Roman"/>
            </a:endParaRPr>
          </a:p>
        </p:txBody>
      </p:sp>
      <p:pic>
        <p:nvPicPr>
          <p:cNvPr id="154" name="Google Shape;154;p22"/>
          <p:cNvPicPr preferRelativeResize="0"/>
          <p:nvPr/>
        </p:nvPicPr>
        <p:blipFill>
          <a:blip r:embed="rId3">
            <a:alphaModFix/>
          </a:blip>
          <a:stretch>
            <a:fillRect/>
          </a:stretch>
        </p:blipFill>
        <p:spPr>
          <a:xfrm>
            <a:off x="5024263" y="302844"/>
            <a:ext cx="3161721" cy="2028275"/>
          </a:xfrm>
          <a:prstGeom prst="rect">
            <a:avLst/>
          </a:prstGeom>
          <a:noFill/>
          <a:ln>
            <a:noFill/>
          </a:ln>
        </p:spPr>
      </p:pic>
      <p:sp>
        <p:nvSpPr>
          <p:cNvPr id="155" name="Google Shape;155;p22"/>
          <p:cNvSpPr txBox="1"/>
          <p:nvPr/>
        </p:nvSpPr>
        <p:spPr>
          <a:xfrm>
            <a:off x="5537413" y="2331125"/>
            <a:ext cx="2135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000">
                <a:solidFill>
                  <a:schemeClr val="dk1"/>
                </a:solidFill>
                <a:latin typeface="Roboto"/>
                <a:ea typeface="Roboto"/>
                <a:cs typeface="Roboto"/>
                <a:sym typeface="Roboto"/>
              </a:rPr>
              <a:t>Model Definition</a:t>
            </a:r>
            <a:endParaRPr sz="1000">
              <a:solidFill>
                <a:schemeClr val="dk1"/>
              </a:solidFill>
              <a:latin typeface="Roboto"/>
              <a:ea typeface="Roboto"/>
              <a:cs typeface="Roboto"/>
              <a:sym typeface="Roboto"/>
            </a:endParaRPr>
          </a:p>
        </p:txBody>
      </p:sp>
      <p:pic>
        <p:nvPicPr>
          <p:cNvPr id="156" name="Google Shape;156;p22"/>
          <p:cNvPicPr preferRelativeResize="0"/>
          <p:nvPr/>
        </p:nvPicPr>
        <p:blipFill>
          <a:blip r:embed="rId4">
            <a:alphaModFix/>
          </a:blip>
          <a:stretch>
            <a:fillRect/>
          </a:stretch>
        </p:blipFill>
        <p:spPr>
          <a:xfrm>
            <a:off x="4312328" y="2746800"/>
            <a:ext cx="2278250" cy="1734950"/>
          </a:xfrm>
          <a:prstGeom prst="rect">
            <a:avLst/>
          </a:prstGeom>
          <a:noFill/>
          <a:ln>
            <a:noFill/>
          </a:ln>
        </p:spPr>
      </p:pic>
      <p:pic>
        <p:nvPicPr>
          <p:cNvPr id="157" name="Google Shape;157;p22"/>
          <p:cNvPicPr preferRelativeResize="0"/>
          <p:nvPr/>
        </p:nvPicPr>
        <p:blipFill>
          <a:blip r:embed="rId5">
            <a:alphaModFix/>
          </a:blip>
          <a:stretch>
            <a:fillRect/>
          </a:stretch>
        </p:blipFill>
        <p:spPr>
          <a:xfrm>
            <a:off x="6648600" y="2746800"/>
            <a:ext cx="2098477" cy="1734950"/>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1095</Words>
  <Application>Microsoft Office PowerPoint</Application>
  <PresentationFormat>全屏显示(16:9)</PresentationFormat>
  <Paragraphs>142</Paragraphs>
  <Slides>21</Slides>
  <Notes>21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Arial</vt:lpstr>
      <vt:lpstr>Roboto Slab</vt:lpstr>
      <vt:lpstr>Roboto</vt:lpstr>
      <vt:lpstr>Times</vt:lpstr>
      <vt:lpstr>Times New Roman</vt:lpstr>
      <vt:lpstr>Quattrocento Sans</vt:lpstr>
      <vt:lpstr>Marina</vt:lpstr>
      <vt:lpstr>PowerPoint 演示文稿</vt:lpstr>
      <vt:lpstr>AGENDA</vt:lpstr>
      <vt:lpstr>Artificial Neural Networks (ANNs)</vt:lpstr>
      <vt:lpstr>How does ANNS works?</vt:lpstr>
      <vt:lpstr>Autoencoder Neural Network</vt:lpstr>
      <vt:lpstr>Architecture of Autoencoder</vt:lpstr>
      <vt:lpstr>Classifications</vt:lpstr>
      <vt:lpstr>Applications</vt:lpstr>
      <vt:lpstr>Applications</vt:lpstr>
      <vt:lpstr>Applications</vt:lpstr>
      <vt:lpstr>PowerPoint 演示文稿</vt:lpstr>
      <vt:lpstr>What is GAN?</vt:lpstr>
      <vt:lpstr>GENERATOR</vt:lpstr>
      <vt:lpstr>DISCRIMINATOR</vt:lpstr>
      <vt:lpstr>GAN FLOWCHART </vt:lpstr>
      <vt:lpstr>PowerPoint 演示文稿</vt:lpstr>
      <vt:lpstr>PowerPoint 演示文稿</vt:lpstr>
      <vt:lpstr>Enhanced DCGAN performance  (128 x 128 Image Generator)</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Zhiqing Xu</cp:lastModifiedBy>
  <cp:revision>1</cp:revision>
  <dcterms:modified xsi:type="dcterms:W3CDTF">2023-03-29T17:48:30Z</dcterms:modified>
</cp:coreProperties>
</file>